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8" r:id="rId4"/>
    <p:sldId id="259" r:id="rId5"/>
    <p:sldId id="258" r:id="rId6"/>
    <p:sldId id="260" r:id="rId7"/>
    <p:sldId id="261" r:id="rId8"/>
    <p:sldId id="263" r:id="rId9"/>
    <p:sldId id="262"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04" r:id="rId43"/>
    <p:sldId id="305" r:id="rId44"/>
    <p:sldId id="306" r:id="rId45"/>
    <p:sldId id="308" r:id="rId46"/>
    <p:sldId id="309" r:id="rId47"/>
    <p:sldId id="311" r:id="rId48"/>
    <p:sldId id="312" r:id="rId49"/>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14"/>
    <p:restoredTop sz="86408"/>
  </p:normalViewPr>
  <p:slideViewPr>
    <p:cSldViewPr snapToGrid="0" snapToObjects="1">
      <p:cViewPr varScale="1">
        <p:scale>
          <a:sx n="96" d="100"/>
          <a:sy n="96" d="100"/>
        </p:scale>
        <p:origin x="176" y="3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0195B-2BA5-C645-939C-E88A0A56435D}" type="datetimeFigureOut">
              <a:rPr lang="en-KR" smtClean="0"/>
              <a:t>2021/08/23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5422-18EE-9C4C-8F0F-F1BCEC403A28}" type="slidenum">
              <a:rPr lang="en-KR" smtClean="0"/>
              <a:t>‹#›</a:t>
            </a:fld>
            <a:endParaRPr lang="en-KR"/>
          </a:p>
        </p:txBody>
      </p:sp>
    </p:spTree>
    <p:extLst>
      <p:ext uri="{BB962C8B-B14F-4D97-AF65-F5344CB8AC3E}">
        <p14:creationId xmlns:p14="http://schemas.microsoft.com/office/powerpoint/2010/main" val="1836780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3715422-18EE-9C4C-8F0F-F1BCEC403A28}" type="slidenum">
              <a:rPr lang="en-KR" smtClean="0"/>
              <a:t>4</a:t>
            </a:fld>
            <a:endParaRPr lang="en-KR"/>
          </a:p>
        </p:txBody>
      </p:sp>
    </p:spTree>
    <p:extLst>
      <p:ext uri="{BB962C8B-B14F-4D97-AF65-F5344CB8AC3E}">
        <p14:creationId xmlns:p14="http://schemas.microsoft.com/office/powerpoint/2010/main" val="54167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3715422-18EE-9C4C-8F0F-F1BCEC403A28}" type="slidenum">
              <a:rPr lang="en-KR" smtClean="0"/>
              <a:t>5</a:t>
            </a:fld>
            <a:endParaRPr lang="en-KR"/>
          </a:p>
        </p:txBody>
      </p:sp>
    </p:spTree>
    <p:extLst>
      <p:ext uri="{BB962C8B-B14F-4D97-AF65-F5344CB8AC3E}">
        <p14:creationId xmlns:p14="http://schemas.microsoft.com/office/powerpoint/2010/main" val="357911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3715422-18EE-9C4C-8F0F-F1BCEC403A28}" type="slidenum">
              <a:rPr lang="en-KR" smtClean="0"/>
              <a:t>8</a:t>
            </a:fld>
            <a:endParaRPr lang="en-KR"/>
          </a:p>
        </p:txBody>
      </p:sp>
    </p:spTree>
    <p:extLst>
      <p:ext uri="{BB962C8B-B14F-4D97-AF65-F5344CB8AC3E}">
        <p14:creationId xmlns:p14="http://schemas.microsoft.com/office/powerpoint/2010/main" val="242843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6894-950F-A74A-B10F-A02CC9A4D6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C39EB24F-3847-7B4E-A999-85B750296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5F84BE6B-AEFD-7F42-B63B-58566C8B884C}"/>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8619659A-1E15-3645-A5B6-A33F3B7922D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63BB591E-142B-B648-B359-1793D9A95580}"/>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61745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61E3-0DF8-5346-B03D-E8761650E7A7}"/>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11757C21-289D-214A-98D0-DA9C61F07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C2580C-EB64-384C-8911-B8A23763E3BE}"/>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0446EA11-006E-DB41-99DE-898ED63AFC7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9E74481-B918-AC4C-B5DC-5410BBE1D72C}"/>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379529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25E6F0-E334-4545-AA46-282A00BBE8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3446F2C9-160F-0D4E-A5FE-41D1A02C3D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72C8C5EC-4E67-504B-8F22-E7CB7E553766}"/>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23296C12-3B72-104B-96E2-475CB959386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29895E58-6909-7048-95D6-CCBC47E11FE5}"/>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210177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27D4-5202-B240-97CE-C16588C0FB63}"/>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9A4C016E-96CC-8449-BE5B-24420D8EC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90826C4-368C-C04D-9AA2-A458ECE47C18}"/>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7582DDF4-BC90-D44E-AF3B-53FC1C37A35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5DADF3D-4599-0D43-A0B5-EC369D2FBE54}"/>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09898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8C9E-F9D9-2646-8B29-C1F772BEDF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ED3FD46C-D525-B646-A8B3-6912C1ED54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69399-1AB2-1A46-BE13-9B8F6C90AD72}"/>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69B98975-3EF3-0949-A889-72F116B022F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4F68CDA-A12F-504A-95F8-F41BAB9D3760}"/>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98712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79B6-2244-3144-93E4-614C5055137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9083AFB-14EB-5F42-97F9-47AA736FF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47D9996E-99DD-BB45-847B-28BBDA3AA6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D5C9C6A2-097A-5F4B-9FEC-FB8C7C3747B3}"/>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6" name="Footer Placeholder 5">
            <a:extLst>
              <a:ext uri="{FF2B5EF4-FFF2-40B4-BE49-F238E27FC236}">
                <a16:creationId xmlns:a16="http://schemas.microsoft.com/office/drawing/2014/main" id="{EA2E7A31-9093-4248-9723-262DD55EA244}"/>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63689046-C558-5A4B-97ED-D8700A529A19}"/>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262272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B779-7326-6846-839C-A0026AA490E0}"/>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BE0C964F-A5BC-C349-8B53-FBCD76F9C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783874-0A1B-094F-8B56-77A796C70D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EAB9D1BD-04BC-7746-B4DE-4AECB3188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7E629-67D2-1B41-B0E4-0CDE4B802E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27CE0F7C-6A1E-3045-9439-952E2F311821}"/>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8" name="Footer Placeholder 7">
            <a:extLst>
              <a:ext uri="{FF2B5EF4-FFF2-40B4-BE49-F238E27FC236}">
                <a16:creationId xmlns:a16="http://schemas.microsoft.com/office/drawing/2014/main" id="{9E344E94-AD4A-F44B-BF64-A061050E204B}"/>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657CADEE-B6E3-904C-9E69-A37D88A14259}"/>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350124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E2D3-2FC4-654E-BB4E-BDC02472418B}"/>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1ECC8EFF-1DF9-F346-8794-D9BF0716CC19}"/>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4" name="Footer Placeholder 3">
            <a:extLst>
              <a:ext uri="{FF2B5EF4-FFF2-40B4-BE49-F238E27FC236}">
                <a16:creationId xmlns:a16="http://schemas.microsoft.com/office/drawing/2014/main" id="{C2D34C0E-4BF2-3D42-9460-32CC7026A6E8}"/>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F2B75671-9820-C04E-B47F-408208376E0F}"/>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82459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3716CC-A743-2541-B30C-6AFC55C4F742}"/>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3" name="Footer Placeholder 2">
            <a:extLst>
              <a:ext uri="{FF2B5EF4-FFF2-40B4-BE49-F238E27FC236}">
                <a16:creationId xmlns:a16="http://schemas.microsoft.com/office/drawing/2014/main" id="{F7581353-91C8-BF47-893A-6B8E049668C3}"/>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7373D138-D1C0-0249-83B4-E813ADD80726}"/>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318759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DF41-BED4-664B-87C7-12126F4C9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9B6167F5-E03F-2046-96C1-49781A3BA3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356F6C0-571A-2F4D-BCC6-F56BD2DC5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213A-EEA8-404F-906B-60E178139DF0}"/>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6" name="Footer Placeholder 5">
            <a:extLst>
              <a:ext uri="{FF2B5EF4-FFF2-40B4-BE49-F238E27FC236}">
                <a16:creationId xmlns:a16="http://schemas.microsoft.com/office/drawing/2014/main" id="{A9C95B22-B367-9F43-9F0A-D51638C3FB90}"/>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8F00F8CB-90B7-3647-B5F6-04BCA0A5434B}"/>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36884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B3DD-A073-AD44-805F-75336EE723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8A619640-7499-454A-A9EE-F48602D78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69348F6C-CC64-3A42-8FD6-322EA8770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F350-7E35-C749-904E-D13F7409FEFE}"/>
              </a:ext>
            </a:extLst>
          </p:cNvPr>
          <p:cNvSpPr>
            <a:spLocks noGrp="1"/>
          </p:cNvSpPr>
          <p:nvPr>
            <p:ph type="dt" sz="half" idx="10"/>
          </p:nvPr>
        </p:nvSpPr>
        <p:spPr/>
        <p:txBody>
          <a:bodyPr/>
          <a:lstStyle/>
          <a:p>
            <a:fld id="{9C4EBDBB-749F-3540-B64D-53F8D06B3C17}" type="datetimeFigureOut">
              <a:rPr lang="en-KR" smtClean="0"/>
              <a:t>2021/08/23</a:t>
            </a:fld>
            <a:endParaRPr lang="en-KR"/>
          </a:p>
        </p:txBody>
      </p:sp>
      <p:sp>
        <p:nvSpPr>
          <p:cNvPr id="6" name="Footer Placeholder 5">
            <a:extLst>
              <a:ext uri="{FF2B5EF4-FFF2-40B4-BE49-F238E27FC236}">
                <a16:creationId xmlns:a16="http://schemas.microsoft.com/office/drawing/2014/main" id="{9F526095-209D-BE4C-949B-76EAC002B7CE}"/>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F6543DD-003A-5A40-B9AF-0ACC1E48CBBB}"/>
              </a:ext>
            </a:extLst>
          </p:cNvPr>
          <p:cNvSpPr>
            <a:spLocks noGrp="1"/>
          </p:cNvSpPr>
          <p:nvPr>
            <p:ph type="sldNum" sz="quarter" idx="12"/>
          </p:nvPr>
        </p:nvSpPr>
        <p:spPr/>
        <p:txBody>
          <a:bodyPr/>
          <a:lstStyle/>
          <a:p>
            <a:fld id="{695AEEFA-E609-3745-821C-F2B5EB485646}" type="slidenum">
              <a:rPr lang="en-KR" smtClean="0"/>
              <a:t>‹#›</a:t>
            </a:fld>
            <a:endParaRPr lang="en-KR"/>
          </a:p>
        </p:txBody>
      </p:sp>
    </p:spTree>
    <p:extLst>
      <p:ext uri="{BB962C8B-B14F-4D97-AF65-F5344CB8AC3E}">
        <p14:creationId xmlns:p14="http://schemas.microsoft.com/office/powerpoint/2010/main" val="1988672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6A2B4-D83E-2741-9E56-81EC0F20B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B4BE057A-921E-1D44-B176-C36E4A6C8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C76677C-7F0A-F942-8BC9-69EA97C95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EBDBB-749F-3540-B64D-53F8D06B3C17}" type="datetimeFigureOut">
              <a:rPr lang="en-KR" smtClean="0"/>
              <a:t>2021/08/23</a:t>
            </a:fld>
            <a:endParaRPr lang="en-KR"/>
          </a:p>
        </p:txBody>
      </p:sp>
      <p:sp>
        <p:nvSpPr>
          <p:cNvPr id="5" name="Footer Placeholder 4">
            <a:extLst>
              <a:ext uri="{FF2B5EF4-FFF2-40B4-BE49-F238E27FC236}">
                <a16:creationId xmlns:a16="http://schemas.microsoft.com/office/drawing/2014/main" id="{D784495F-87B3-6746-8BDB-1842739064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12489D10-0840-2B48-AC9B-E04C5ECBC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AEEFA-E609-3745-821C-F2B5EB485646}" type="slidenum">
              <a:rPr lang="en-KR" smtClean="0"/>
              <a:t>‹#›</a:t>
            </a:fld>
            <a:endParaRPr lang="en-KR"/>
          </a:p>
        </p:txBody>
      </p:sp>
    </p:spTree>
    <p:extLst>
      <p:ext uri="{BB962C8B-B14F-4D97-AF65-F5344CB8AC3E}">
        <p14:creationId xmlns:p14="http://schemas.microsoft.com/office/powerpoint/2010/main" val="2991257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tif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2BBB-F4CA-534A-8272-77F1795A166A}"/>
              </a:ext>
            </a:extLst>
          </p:cNvPr>
          <p:cNvSpPr>
            <a:spLocks noGrp="1"/>
          </p:cNvSpPr>
          <p:nvPr>
            <p:ph type="ctrTitle"/>
          </p:nvPr>
        </p:nvSpPr>
        <p:spPr>
          <a:xfrm>
            <a:off x="1524000" y="1558869"/>
            <a:ext cx="9144000" cy="2387600"/>
          </a:xfrm>
        </p:spPr>
        <p:txBody>
          <a:bodyPr anchor="ctr"/>
          <a:lstStyle/>
          <a:p>
            <a:r>
              <a:rPr lang="en-KR" b="1" dirty="0"/>
              <a:t>Dive in Computer Vision</a:t>
            </a:r>
            <a:br>
              <a:rPr lang="en-KR" b="1" dirty="0"/>
            </a:br>
            <a:r>
              <a:rPr lang="en-KR" b="1" dirty="0">
                <a:solidFill>
                  <a:schemeClr val="accent2">
                    <a:lumMod val="75000"/>
                  </a:schemeClr>
                </a:solidFill>
              </a:rPr>
              <a:t>T</a:t>
            </a:r>
            <a:r>
              <a:rPr lang="en-KR" b="1" dirty="0"/>
              <a:t>ensor </a:t>
            </a:r>
            <a:r>
              <a:rPr lang="en-KR" b="1" dirty="0">
                <a:solidFill>
                  <a:schemeClr val="accent2">
                    <a:lumMod val="75000"/>
                  </a:schemeClr>
                </a:solidFill>
              </a:rPr>
              <a:t>F</a:t>
            </a:r>
            <a:r>
              <a:rPr lang="en-KR" b="1" dirty="0"/>
              <a:t>low </a:t>
            </a:r>
          </a:p>
        </p:txBody>
      </p:sp>
      <p:sp>
        <p:nvSpPr>
          <p:cNvPr id="3" name="Subtitle 2">
            <a:extLst>
              <a:ext uri="{FF2B5EF4-FFF2-40B4-BE49-F238E27FC236}">
                <a16:creationId xmlns:a16="http://schemas.microsoft.com/office/drawing/2014/main" id="{853A79AE-F86D-EB4E-8C2D-F6759DC824B7}"/>
              </a:ext>
            </a:extLst>
          </p:cNvPr>
          <p:cNvSpPr>
            <a:spLocks noGrp="1"/>
          </p:cNvSpPr>
          <p:nvPr>
            <p:ph type="subTitle" idx="1"/>
          </p:nvPr>
        </p:nvSpPr>
        <p:spPr>
          <a:xfrm>
            <a:off x="2946400" y="4636798"/>
            <a:ext cx="9144000" cy="1655762"/>
          </a:xfrm>
        </p:spPr>
        <p:txBody>
          <a:bodyPr anchor="ctr"/>
          <a:lstStyle/>
          <a:p>
            <a:pPr algn="r"/>
            <a:r>
              <a:rPr lang="en-KR" dirty="0"/>
              <a:t>Mon Aug 23, 2021</a:t>
            </a:r>
          </a:p>
          <a:p>
            <a:pPr algn="r"/>
            <a:r>
              <a:rPr lang="en-US" dirty="0"/>
              <a:t>K</a:t>
            </a:r>
            <a:r>
              <a:rPr lang="en-KR" dirty="0"/>
              <a:t>t.Kim (</a:t>
            </a:r>
            <a:r>
              <a:rPr lang="en-US" dirty="0" err="1"/>
              <a:t>firefoxdev@kakao.com</a:t>
            </a:r>
            <a:r>
              <a:rPr lang="en-KR" dirty="0"/>
              <a:t>)</a:t>
            </a:r>
            <a:endParaRPr lang="en-US" dirty="0"/>
          </a:p>
        </p:txBody>
      </p:sp>
      <p:pic>
        <p:nvPicPr>
          <p:cNvPr id="5" name="Picture 4">
            <a:extLst>
              <a:ext uri="{FF2B5EF4-FFF2-40B4-BE49-F238E27FC236}">
                <a16:creationId xmlns:a16="http://schemas.microsoft.com/office/drawing/2014/main" id="{4A84E2C1-DD24-3944-8760-E0DF49F8C2A5}"/>
              </a:ext>
            </a:extLst>
          </p:cNvPr>
          <p:cNvPicPr>
            <a:picLocks noChangeAspect="1"/>
          </p:cNvPicPr>
          <p:nvPr/>
        </p:nvPicPr>
        <p:blipFill>
          <a:blip r:embed="rId2"/>
          <a:stretch>
            <a:fillRect/>
          </a:stretch>
        </p:blipFill>
        <p:spPr>
          <a:xfrm>
            <a:off x="0" y="0"/>
            <a:ext cx="12192000" cy="639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48092B-9B29-2E4A-A4DE-0CEA00236652}"/>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B1CBEF01-AFCF-DA45-885A-70FC16FF3292}"/>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Pattern Recognition</a:t>
            </a:r>
            <a:endParaRPr lang="en-KR" sz="3200" b="1" dirty="0">
              <a:solidFill>
                <a:schemeClr val="bg1"/>
              </a:solidFill>
            </a:endParaRPr>
          </a:p>
        </p:txBody>
      </p:sp>
    </p:spTree>
    <p:extLst>
      <p:ext uri="{BB962C8B-B14F-4D97-AF65-F5344CB8AC3E}">
        <p14:creationId xmlns:p14="http://schemas.microsoft.com/office/powerpoint/2010/main" val="8733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60053E80-D904-2B4B-A4E1-4E228ED6F0F5}"/>
              </a:ext>
            </a:extLst>
          </p:cNvPr>
          <p:cNvPicPr>
            <a:picLocks noChangeAspect="1"/>
          </p:cNvPicPr>
          <p:nvPr/>
        </p:nvPicPr>
        <p:blipFill>
          <a:blip r:embed="rId2"/>
          <a:stretch>
            <a:fillRect/>
          </a:stretch>
        </p:blipFill>
        <p:spPr>
          <a:xfrm>
            <a:off x="-1" y="692830"/>
            <a:ext cx="12192000" cy="6165170"/>
          </a:xfrm>
          <a:prstGeom prst="rect">
            <a:avLst/>
          </a:prstGeom>
        </p:spPr>
      </p:pic>
      <p:pic>
        <p:nvPicPr>
          <p:cNvPr id="4" name="Picture 3">
            <a:extLst>
              <a:ext uri="{FF2B5EF4-FFF2-40B4-BE49-F238E27FC236}">
                <a16:creationId xmlns:a16="http://schemas.microsoft.com/office/drawing/2014/main" id="{8CF4EE2A-7235-EF45-B770-41EBF4569BBB}"/>
              </a:ext>
            </a:extLst>
          </p:cNvPr>
          <p:cNvPicPr>
            <a:picLocks noChangeAspect="1"/>
          </p:cNvPicPr>
          <p:nvPr/>
        </p:nvPicPr>
        <p:blipFill>
          <a:blip r:embed="rId3"/>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F83F8D7B-E78C-534B-AEF0-4F5AD2BA6B63}"/>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6" name="Picture 5" descr="A picture containing drawing&#10;&#10;Description automatically generated">
            <a:extLst>
              <a:ext uri="{FF2B5EF4-FFF2-40B4-BE49-F238E27FC236}">
                <a16:creationId xmlns:a16="http://schemas.microsoft.com/office/drawing/2014/main" id="{757394DE-132F-5E46-BCC9-383C8AF51225}"/>
              </a:ext>
            </a:extLst>
          </p:cNvPr>
          <p:cNvPicPr>
            <a:picLocks noChangeAspect="1"/>
          </p:cNvPicPr>
          <p:nvPr/>
        </p:nvPicPr>
        <p:blipFill>
          <a:blip r:embed="rId4"/>
          <a:stretch>
            <a:fillRect/>
          </a:stretch>
        </p:blipFill>
        <p:spPr>
          <a:xfrm>
            <a:off x="0" y="6111750"/>
            <a:ext cx="2946400" cy="746250"/>
          </a:xfrm>
          <a:prstGeom prst="rect">
            <a:avLst/>
          </a:prstGeom>
        </p:spPr>
      </p:pic>
    </p:spTree>
    <p:extLst>
      <p:ext uri="{BB962C8B-B14F-4D97-AF65-F5344CB8AC3E}">
        <p14:creationId xmlns:p14="http://schemas.microsoft.com/office/powerpoint/2010/main" val="140565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AFEC2F-7F0A-8B46-82ED-C13E82D00392}"/>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77FC50DF-952B-1142-9DAB-674F393163CC}"/>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6" name="Picture 5" descr="A picture containing drawing&#10;&#10;Description automatically generated">
            <a:extLst>
              <a:ext uri="{FF2B5EF4-FFF2-40B4-BE49-F238E27FC236}">
                <a16:creationId xmlns:a16="http://schemas.microsoft.com/office/drawing/2014/main" id="{AF2087AB-A28A-FB42-B080-0FC45C30BDC3}"/>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DF73791B-7DB7-9047-97B5-F666265AC01A}"/>
              </a:ext>
            </a:extLst>
          </p:cNvPr>
          <p:cNvPicPr>
            <a:picLocks noChangeAspect="1"/>
          </p:cNvPicPr>
          <p:nvPr/>
        </p:nvPicPr>
        <p:blipFill>
          <a:blip r:embed="rId4"/>
          <a:stretch>
            <a:fillRect/>
          </a:stretch>
        </p:blipFill>
        <p:spPr>
          <a:xfrm>
            <a:off x="7182853" y="890276"/>
            <a:ext cx="4926718" cy="5967724"/>
          </a:xfrm>
          <a:prstGeom prst="rect">
            <a:avLst/>
          </a:prstGeom>
        </p:spPr>
      </p:pic>
      <p:sp>
        <p:nvSpPr>
          <p:cNvPr id="9" name="TextBox 8">
            <a:extLst>
              <a:ext uri="{FF2B5EF4-FFF2-40B4-BE49-F238E27FC236}">
                <a16:creationId xmlns:a16="http://schemas.microsoft.com/office/drawing/2014/main" id="{383F5F40-F997-084B-9D0B-C8F110284966}"/>
              </a:ext>
            </a:extLst>
          </p:cNvPr>
          <p:cNvSpPr txBox="1"/>
          <p:nvPr/>
        </p:nvSpPr>
        <p:spPr>
          <a:xfrm>
            <a:off x="0" y="1651401"/>
            <a:ext cx="7471612" cy="1754326"/>
          </a:xfrm>
          <a:prstGeom prst="rect">
            <a:avLst/>
          </a:prstGeom>
          <a:noFill/>
        </p:spPr>
        <p:txBody>
          <a:bodyPr wrap="square" rtlCol="0">
            <a:spAutoFit/>
          </a:bodyPr>
          <a:lstStyle/>
          <a:p>
            <a:pPr marL="342900" indent="-342900" algn="ctr">
              <a:buAutoNum type="arabicPeriod"/>
            </a:pPr>
            <a:r>
              <a:rPr lang="en-US" dirty="0"/>
              <a:t>Call by Reference </a:t>
            </a:r>
          </a:p>
          <a:p>
            <a:pPr marL="342900" indent="-342900" algn="ctr">
              <a:buAutoNum type="arabicPeriod"/>
            </a:pPr>
            <a:endParaRPr lang="en-US" dirty="0"/>
          </a:p>
          <a:p>
            <a:r>
              <a:rPr lang="en-US" dirty="0"/>
              <a:t>The </a:t>
            </a:r>
            <a:r>
              <a:rPr lang="en-US" b="1" dirty="0">
                <a:solidFill>
                  <a:srgbClr val="FF0000"/>
                </a:solidFill>
              </a:rPr>
              <a:t>call by reference</a:t>
            </a:r>
            <a:r>
              <a:rPr lang="en-US" b="1" dirty="0"/>
              <a:t> </a:t>
            </a:r>
            <a:r>
              <a:rPr lang="en-US" dirty="0"/>
              <a:t>method of passing arguments to a function copies the address of an argument into the formal parameter. Inside the function, the address is used to access the actual argument used in the call. It means the changes made to the parameter affect the passed argument. </a:t>
            </a:r>
          </a:p>
        </p:txBody>
      </p:sp>
      <p:sp>
        <p:nvSpPr>
          <p:cNvPr id="10" name="Rectangle 9">
            <a:extLst>
              <a:ext uri="{FF2B5EF4-FFF2-40B4-BE49-F238E27FC236}">
                <a16:creationId xmlns:a16="http://schemas.microsoft.com/office/drawing/2014/main" id="{6F6E2F3A-FC78-8E4F-B55D-86B71157DB12}"/>
              </a:ext>
            </a:extLst>
          </p:cNvPr>
          <p:cNvSpPr/>
          <p:nvPr/>
        </p:nvSpPr>
        <p:spPr>
          <a:xfrm>
            <a:off x="0" y="3837286"/>
            <a:ext cx="7471611" cy="1754326"/>
          </a:xfrm>
          <a:prstGeom prst="rect">
            <a:avLst/>
          </a:prstGeom>
        </p:spPr>
        <p:txBody>
          <a:bodyPr wrap="square">
            <a:spAutoFit/>
          </a:bodyPr>
          <a:lstStyle/>
          <a:p>
            <a:pPr algn="ctr"/>
            <a:r>
              <a:rPr lang="en-US" dirty="0">
                <a:latin typeface="Calibri" panose="020F0502020204030204" pitchFamily="34" charset="0"/>
              </a:rPr>
              <a:t>2. Call by Value </a:t>
            </a:r>
          </a:p>
          <a:p>
            <a:pPr algn="ctr"/>
            <a:endParaRPr lang="en-US" dirty="0"/>
          </a:p>
          <a:p>
            <a:r>
              <a:rPr lang="en-US" dirty="0">
                <a:latin typeface="ArialMT"/>
              </a:rPr>
              <a:t>The </a:t>
            </a:r>
            <a:r>
              <a:rPr lang="en-US" b="1" dirty="0">
                <a:solidFill>
                  <a:srgbClr val="FF0000"/>
                </a:solidFill>
                <a:latin typeface="Arial" panose="020B0604020202020204" pitchFamily="34" charset="0"/>
              </a:rPr>
              <a:t>call by value </a:t>
            </a:r>
            <a:r>
              <a:rPr lang="en-US" dirty="0">
                <a:latin typeface="ArialMT"/>
              </a:rPr>
              <a:t>method of passing arguments to a function copies the actual value of an argument into the formal parameter of the </a:t>
            </a:r>
            <a:r>
              <a:rPr lang="en-US" dirty="0" err="1">
                <a:latin typeface="ArialMT"/>
              </a:rPr>
              <a:t>fn</a:t>
            </a:r>
            <a:r>
              <a:rPr lang="en-US" dirty="0">
                <a:latin typeface="ArialMT"/>
              </a:rPr>
              <a:t> In this case, changes made to the parameter inside the function have no effect on the argument. </a:t>
            </a:r>
            <a:endParaRPr lang="en-US" dirty="0">
              <a:effectLst/>
            </a:endParaRPr>
          </a:p>
        </p:txBody>
      </p:sp>
    </p:spTree>
    <p:extLst>
      <p:ext uri="{BB962C8B-B14F-4D97-AF65-F5344CB8AC3E}">
        <p14:creationId xmlns:p14="http://schemas.microsoft.com/office/powerpoint/2010/main" val="106692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8BEE1-25DA-F346-B600-53C187F3D40B}"/>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EA81FF7F-5A5A-CB4D-A0E4-8DD946E316E4}"/>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6" name="Picture 5" descr="A picture containing drawing&#10;&#10;Description automatically generated">
            <a:extLst>
              <a:ext uri="{FF2B5EF4-FFF2-40B4-BE49-F238E27FC236}">
                <a16:creationId xmlns:a16="http://schemas.microsoft.com/office/drawing/2014/main" id="{4792F6F6-D605-1E47-8F20-C6982FF18F50}"/>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2FCFAB4-B37B-174A-992E-304B3E188A9E}"/>
              </a:ext>
            </a:extLst>
          </p:cNvPr>
          <p:cNvPicPr>
            <a:picLocks noChangeAspect="1"/>
          </p:cNvPicPr>
          <p:nvPr/>
        </p:nvPicPr>
        <p:blipFill>
          <a:blip r:embed="rId4"/>
          <a:stretch>
            <a:fillRect/>
          </a:stretch>
        </p:blipFill>
        <p:spPr>
          <a:xfrm>
            <a:off x="0" y="914920"/>
            <a:ext cx="12192000" cy="4269036"/>
          </a:xfrm>
          <a:prstGeom prst="rect">
            <a:avLst/>
          </a:prstGeom>
        </p:spPr>
      </p:pic>
      <p:sp>
        <p:nvSpPr>
          <p:cNvPr id="9" name="TextBox 8">
            <a:extLst>
              <a:ext uri="{FF2B5EF4-FFF2-40B4-BE49-F238E27FC236}">
                <a16:creationId xmlns:a16="http://schemas.microsoft.com/office/drawing/2014/main" id="{03B7CE0D-A194-2F45-85E5-E2E2A127D3DB}"/>
              </a:ext>
            </a:extLst>
          </p:cNvPr>
          <p:cNvSpPr txBox="1"/>
          <p:nvPr/>
        </p:nvSpPr>
        <p:spPr>
          <a:xfrm>
            <a:off x="1203156" y="5481415"/>
            <a:ext cx="9962149" cy="923330"/>
          </a:xfrm>
          <a:prstGeom prst="rect">
            <a:avLst/>
          </a:prstGeom>
          <a:noFill/>
        </p:spPr>
        <p:txBody>
          <a:bodyPr wrap="square" rtlCol="0">
            <a:spAutoFit/>
          </a:bodyPr>
          <a:lstStyle/>
          <a:p>
            <a:r>
              <a:rPr lang="en-US" b="1" dirty="0">
                <a:solidFill>
                  <a:srgbClr val="FF0000"/>
                </a:solidFill>
              </a:rPr>
              <a:t>Models can be trained by modifying their parameters in order to achieve better results</a:t>
            </a:r>
            <a:r>
              <a:rPr lang="en-US" dirty="0">
                <a:solidFill>
                  <a:srgbClr val="FF0000"/>
                </a:solidFill>
              </a:rPr>
              <a:t>. </a:t>
            </a:r>
            <a:r>
              <a:rPr lang="en-US" dirty="0"/>
              <a:t>It is possible to say that models are representations of what a Deep Learning system has learned from the training data </a:t>
            </a:r>
          </a:p>
          <a:p>
            <a:endParaRPr lang="en-KR" dirty="0"/>
          </a:p>
        </p:txBody>
      </p:sp>
    </p:spTree>
    <p:extLst>
      <p:ext uri="{BB962C8B-B14F-4D97-AF65-F5344CB8AC3E}">
        <p14:creationId xmlns:p14="http://schemas.microsoft.com/office/powerpoint/2010/main" val="230973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97938-1AA9-E643-AE88-A662C44E43A7}"/>
              </a:ext>
            </a:extLst>
          </p:cNvPr>
          <p:cNvSpPr>
            <a:spLocks noGrp="1"/>
          </p:cNvSpPr>
          <p:nvPr>
            <p:ph idx="1"/>
          </p:nvPr>
        </p:nvSpPr>
        <p:spPr>
          <a:xfrm>
            <a:off x="838200" y="1382713"/>
            <a:ext cx="10515600" cy="4351338"/>
          </a:xfrm>
        </p:spPr>
        <p:txBody>
          <a:bodyPr anchor="ctr">
            <a:normAutofit lnSpcReduction="10000"/>
          </a:bodyPr>
          <a:lstStyle/>
          <a:p>
            <a:r>
              <a:rPr lang="en-KR" dirty="0"/>
              <a:t>Why Deep Learning </a:t>
            </a:r>
          </a:p>
          <a:p>
            <a:endParaRPr lang="en-KR" dirty="0"/>
          </a:p>
          <a:p>
            <a:r>
              <a:rPr lang="en-KR" b="1" dirty="0">
                <a:solidFill>
                  <a:srgbClr val="C00000"/>
                </a:solidFill>
              </a:rPr>
              <a:t>Basic Elements in Deep Learning</a:t>
            </a:r>
          </a:p>
          <a:p>
            <a:endParaRPr lang="en-KR" dirty="0"/>
          </a:p>
          <a:p>
            <a:r>
              <a:rPr lang="en-US" dirty="0"/>
              <a:t>Mathematics for Machine &amp; Deep Learning</a:t>
            </a:r>
          </a:p>
          <a:p>
            <a:endParaRPr lang="en-US" dirty="0"/>
          </a:p>
          <a:p>
            <a:r>
              <a:rPr lang="en-US" dirty="0"/>
              <a:t>Hands on TensorFlow &amp; </a:t>
            </a:r>
            <a:r>
              <a:rPr lang="en-US" dirty="0" err="1"/>
              <a:t>TensorBoard</a:t>
            </a:r>
            <a:endParaRPr lang="en-US" dirty="0"/>
          </a:p>
          <a:p>
            <a:endParaRPr lang="en-US" dirty="0"/>
          </a:p>
          <a:p>
            <a:r>
              <a:rPr lang="en-US" dirty="0"/>
              <a:t>TensorFlow MLP implementation with MNIST </a:t>
            </a:r>
            <a:r>
              <a:rPr lang="en-US" dirty="0" err="1"/>
              <a:t>DataSample</a:t>
            </a:r>
            <a:endParaRPr lang="en-KR" dirty="0"/>
          </a:p>
        </p:txBody>
      </p:sp>
      <p:pic>
        <p:nvPicPr>
          <p:cNvPr id="4" name="Picture 3">
            <a:extLst>
              <a:ext uri="{FF2B5EF4-FFF2-40B4-BE49-F238E27FC236}">
                <a16:creationId xmlns:a16="http://schemas.microsoft.com/office/drawing/2014/main" id="{A4297FC9-4333-5341-B168-3A8AB4CAEBF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95C48E55-DF85-D64B-81F6-EC3157C12C7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457C634F-14C1-9F4E-A5A3-4340DD831E51}"/>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Tree>
    <p:extLst>
      <p:ext uri="{BB962C8B-B14F-4D97-AF65-F5344CB8AC3E}">
        <p14:creationId xmlns:p14="http://schemas.microsoft.com/office/powerpoint/2010/main" val="133719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D862AC-CD60-EA4B-AF6E-C8D9965304ED}"/>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823F2732-7256-3E4B-85BE-8528BE1F3D46}"/>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DDF18236-D4CA-FE46-941B-8E1B08C3DEFF}"/>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CCC68779-2217-8547-8662-F89FCFE280AF}"/>
              </a:ext>
            </a:extLst>
          </p:cNvPr>
          <p:cNvPicPr>
            <a:picLocks noChangeAspect="1"/>
          </p:cNvPicPr>
          <p:nvPr/>
        </p:nvPicPr>
        <p:blipFill>
          <a:blip r:embed="rId4"/>
          <a:stretch>
            <a:fillRect/>
          </a:stretch>
        </p:blipFill>
        <p:spPr>
          <a:xfrm>
            <a:off x="88899" y="685800"/>
            <a:ext cx="3723976" cy="345227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69905C-5A18-F64B-8DAD-EFFC0762D3BD}"/>
              </a:ext>
            </a:extLst>
          </p:cNvPr>
          <p:cNvPicPr>
            <a:picLocks noChangeAspect="1"/>
          </p:cNvPicPr>
          <p:nvPr/>
        </p:nvPicPr>
        <p:blipFill>
          <a:blip r:embed="rId5"/>
          <a:stretch>
            <a:fillRect/>
          </a:stretch>
        </p:blipFill>
        <p:spPr>
          <a:xfrm>
            <a:off x="4158770" y="749300"/>
            <a:ext cx="3723976" cy="372397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0403077-1E59-2D44-A0E9-FD9AE25BF644}"/>
              </a:ext>
            </a:extLst>
          </p:cNvPr>
          <p:cNvPicPr>
            <a:picLocks noChangeAspect="1"/>
          </p:cNvPicPr>
          <p:nvPr/>
        </p:nvPicPr>
        <p:blipFill>
          <a:blip r:embed="rId6"/>
          <a:stretch>
            <a:fillRect/>
          </a:stretch>
        </p:blipFill>
        <p:spPr>
          <a:xfrm>
            <a:off x="8228641" y="749299"/>
            <a:ext cx="3726041" cy="3452269"/>
          </a:xfrm>
          <a:prstGeom prst="rect">
            <a:avLst/>
          </a:prstGeom>
        </p:spPr>
      </p:pic>
      <p:sp>
        <p:nvSpPr>
          <p:cNvPr id="13" name="TextBox 12">
            <a:extLst>
              <a:ext uri="{FF2B5EF4-FFF2-40B4-BE49-F238E27FC236}">
                <a16:creationId xmlns:a16="http://schemas.microsoft.com/office/drawing/2014/main" id="{E7B3CCEB-85BD-0946-9DA6-10CBC9ECFD93}"/>
              </a:ext>
            </a:extLst>
          </p:cNvPr>
          <p:cNvSpPr txBox="1"/>
          <p:nvPr/>
        </p:nvSpPr>
        <p:spPr>
          <a:xfrm>
            <a:off x="901725" y="4763170"/>
            <a:ext cx="10388550" cy="369332"/>
          </a:xfrm>
          <a:prstGeom prst="rect">
            <a:avLst/>
          </a:prstGeom>
          <a:noFill/>
        </p:spPr>
        <p:txBody>
          <a:bodyPr wrap="none" rtlCol="0">
            <a:spAutoFit/>
          </a:bodyPr>
          <a:lstStyle/>
          <a:p>
            <a:r>
              <a:rPr lang="en-US" b="1" dirty="0">
                <a:solidFill>
                  <a:srgbClr val="FF0000"/>
                </a:solidFill>
              </a:rPr>
              <a:t>Under</a:t>
            </a:r>
            <a:r>
              <a:rPr lang="en-US" dirty="0">
                <a:solidFill>
                  <a:srgbClr val="FF0000"/>
                </a:solidFill>
              </a:rPr>
              <a:t>:</a:t>
            </a:r>
            <a:r>
              <a:rPr lang="en-US" dirty="0"/>
              <a:t> model where some parameters or terms that would appear in a correctly </a:t>
            </a:r>
            <a:r>
              <a:rPr lang="en-US" b="1" dirty="0">
                <a:solidFill>
                  <a:schemeClr val="accent6">
                    <a:lumMod val="75000"/>
                  </a:schemeClr>
                </a:solidFill>
              </a:rPr>
              <a:t>specified model are missing </a:t>
            </a:r>
            <a:endParaRPr lang="en-US" dirty="0">
              <a:solidFill>
                <a:schemeClr val="accent6">
                  <a:lumMod val="75000"/>
                </a:schemeClr>
              </a:solidFill>
            </a:endParaRPr>
          </a:p>
        </p:txBody>
      </p:sp>
      <p:sp>
        <p:nvSpPr>
          <p:cNvPr id="14" name="Rectangle 13">
            <a:extLst>
              <a:ext uri="{FF2B5EF4-FFF2-40B4-BE49-F238E27FC236}">
                <a16:creationId xmlns:a16="http://schemas.microsoft.com/office/drawing/2014/main" id="{CF9BA94D-8F31-2A4F-AAD3-6639ED76C16C}"/>
              </a:ext>
            </a:extLst>
          </p:cNvPr>
          <p:cNvSpPr/>
          <p:nvPr/>
        </p:nvSpPr>
        <p:spPr>
          <a:xfrm>
            <a:off x="901725" y="5406577"/>
            <a:ext cx="10262937" cy="646331"/>
          </a:xfrm>
          <a:prstGeom prst="rect">
            <a:avLst/>
          </a:prstGeom>
        </p:spPr>
        <p:txBody>
          <a:bodyPr wrap="square">
            <a:spAutoFit/>
          </a:bodyPr>
          <a:lstStyle/>
          <a:p>
            <a:r>
              <a:rPr lang="en-US" b="1" dirty="0">
                <a:solidFill>
                  <a:srgbClr val="FF0000"/>
                </a:solidFill>
                <a:latin typeface="ArialMT"/>
              </a:rPr>
              <a:t>Over</a:t>
            </a:r>
            <a:r>
              <a:rPr lang="en-US" dirty="0">
                <a:solidFill>
                  <a:srgbClr val="FF0000"/>
                </a:solidFill>
                <a:latin typeface="ArialMT"/>
              </a:rPr>
              <a:t>: </a:t>
            </a:r>
            <a:r>
              <a:rPr lang="en-US" dirty="0">
                <a:solidFill>
                  <a:srgbClr val="1E1E21"/>
                </a:solidFill>
                <a:latin typeface="ArialMT"/>
              </a:rPr>
              <a:t>the production of an analysis that corresponds too closely or exactly to a particular set of data, and may therefore fail to fit additional data or </a:t>
            </a:r>
            <a:r>
              <a:rPr lang="en-US" b="1" dirty="0">
                <a:solidFill>
                  <a:schemeClr val="accent6">
                    <a:lumMod val="75000"/>
                  </a:schemeClr>
                </a:solidFill>
                <a:latin typeface="Arial" panose="020B0604020202020204" pitchFamily="34" charset="0"/>
              </a:rPr>
              <a:t>predict future observations reliably </a:t>
            </a:r>
            <a:endParaRPr lang="en-US" dirty="0">
              <a:solidFill>
                <a:schemeClr val="accent6">
                  <a:lumMod val="75000"/>
                </a:schemeClr>
              </a:solidFill>
              <a:effectLst/>
            </a:endParaRPr>
          </a:p>
        </p:txBody>
      </p:sp>
    </p:spTree>
    <p:extLst>
      <p:ext uri="{BB962C8B-B14F-4D97-AF65-F5344CB8AC3E}">
        <p14:creationId xmlns:p14="http://schemas.microsoft.com/office/powerpoint/2010/main" val="75887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C4649-BC58-1440-8F48-6716B29943B0}"/>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B0B7B7CC-B8F0-C048-A8B7-182887A4C0A1}"/>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79BE9BBC-ED12-EB40-ACA1-6018FA4749F2}"/>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B473DFCC-28CA-1E44-95EE-A240B346BEA9}"/>
              </a:ext>
            </a:extLst>
          </p:cNvPr>
          <p:cNvPicPr>
            <a:picLocks noChangeAspect="1"/>
          </p:cNvPicPr>
          <p:nvPr/>
        </p:nvPicPr>
        <p:blipFill>
          <a:blip r:embed="rId4"/>
          <a:stretch>
            <a:fillRect/>
          </a:stretch>
        </p:blipFill>
        <p:spPr>
          <a:xfrm>
            <a:off x="483079" y="949421"/>
            <a:ext cx="11248846" cy="5162329"/>
          </a:xfrm>
          <a:prstGeom prst="rect">
            <a:avLst/>
          </a:prstGeom>
        </p:spPr>
      </p:pic>
    </p:spTree>
    <p:extLst>
      <p:ext uri="{BB962C8B-B14F-4D97-AF65-F5344CB8AC3E}">
        <p14:creationId xmlns:p14="http://schemas.microsoft.com/office/powerpoint/2010/main" val="207473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B066C-F4EC-9D47-ABE7-9979E9007929}"/>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D62F17AD-62B6-7646-AE67-6D42D096B0B4}"/>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5C93564B-D4FA-384B-80A1-4B07AAA8A315}"/>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descr="A close up of a map&#10;&#10;Description automatically generated">
            <a:extLst>
              <a:ext uri="{FF2B5EF4-FFF2-40B4-BE49-F238E27FC236}">
                <a16:creationId xmlns:a16="http://schemas.microsoft.com/office/drawing/2014/main" id="{8212C2D2-E6C4-DF47-B572-6652AADA1676}"/>
              </a:ext>
            </a:extLst>
          </p:cNvPr>
          <p:cNvPicPr>
            <a:picLocks noChangeAspect="1"/>
          </p:cNvPicPr>
          <p:nvPr/>
        </p:nvPicPr>
        <p:blipFill>
          <a:blip r:embed="rId4"/>
          <a:stretch>
            <a:fillRect/>
          </a:stretch>
        </p:blipFill>
        <p:spPr>
          <a:xfrm>
            <a:off x="1178943" y="804023"/>
            <a:ext cx="9834113" cy="5307727"/>
          </a:xfrm>
          <a:prstGeom prst="rect">
            <a:avLst/>
          </a:prstGeom>
        </p:spPr>
      </p:pic>
    </p:spTree>
    <p:extLst>
      <p:ext uri="{BB962C8B-B14F-4D97-AF65-F5344CB8AC3E}">
        <p14:creationId xmlns:p14="http://schemas.microsoft.com/office/powerpoint/2010/main" val="154091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09EA20-06B6-8D4D-894D-7E27BA3262FD}"/>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6CA112D4-ACB2-EF46-AF8E-99CF936F1A3C}"/>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31F9F445-54A8-3041-B444-BD9467C3AF1A}"/>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7A588ED0-AD23-E44D-BC65-C5AD9D5B2626}"/>
              </a:ext>
            </a:extLst>
          </p:cNvPr>
          <p:cNvPicPr>
            <a:picLocks noChangeAspect="1"/>
          </p:cNvPicPr>
          <p:nvPr/>
        </p:nvPicPr>
        <p:blipFill>
          <a:blip r:embed="rId4"/>
          <a:stretch>
            <a:fillRect/>
          </a:stretch>
        </p:blipFill>
        <p:spPr>
          <a:xfrm>
            <a:off x="0" y="644001"/>
            <a:ext cx="12192000" cy="5569997"/>
          </a:xfrm>
          <a:prstGeom prst="rect">
            <a:avLst/>
          </a:prstGeom>
        </p:spPr>
      </p:pic>
    </p:spTree>
    <p:extLst>
      <p:ext uri="{BB962C8B-B14F-4D97-AF65-F5344CB8AC3E}">
        <p14:creationId xmlns:p14="http://schemas.microsoft.com/office/powerpoint/2010/main" val="3456574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E246B-AD6C-E54F-89EC-67848EC55CD3}"/>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8D51C164-545A-8249-AC8E-BB1EC5F9658E}"/>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7AC71ADD-EDF8-5448-87AB-14C653147FAF}"/>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65B1A043-836F-294C-8DA3-6CC06BB6B0A6}"/>
              </a:ext>
            </a:extLst>
          </p:cNvPr>
          <p:cNvPicPr>
            <a:picLocks noChangeAspect="1"/>
          </p:cNvPicPr>
          <p:nvPr/>
        </p:nvPicPr>
        <p:blipFill>
          <a:blip r:embed="rId4"/>
          <a:stretch>
            <a:fillRect/>
          </a:stretch>
        </p:blipFill>
        <p:spPr>
          <a:xfrm>
            <a:off x="0" y="915898"/>
            <a:ext cx="12192000" cy="5026203"/>
          </a:xfrm>
          <a:prstGeom prst="rect">
            <a:avLst/>
          </a:prstGeom>
        </p:spPr>
      </p:pic>
    </p:spTree>
    <p:extLst>
      <p:ext uri="{BB962C8B-B14F-4D97-AF65-F5344CB8AC3E}">
        <p14:creationId xmlns:p14="http://schemas.microsoft.com/office/powerpoint/2010/main" val="3366222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A670D-415D-3346-874E-DE387C3D916D}"/>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8DF92361-B7FD-C544-A4C2-42A1D3FA5562}"/>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B5E46DB5-BEBC-7B45-8CC2-21A8EFF52492}"/>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23ECEB5-63A2-6B44-B162-685AB7C6D8EB}"/>
              </a:ext>
            </a:extLst>
          </p:cNvPr>
          <p:cNvPicPr>
            <a:picLocks noChangeAspect="1"/>
          </p:cNvPicPr>
          <p:nvPr/>
        </p:nvPicPr>
        <p:blipFill>
          <a:blip r:embed="rId4"/>
          <a:stretch>
            <a:fillRect/>
          </a:stretch>
        </p:blipFill>
        <p:spPr>
          <a:xfrm>
            <a:off x="928777" y="751629"/>
            <a:ext cx="10334445" cy="5360121"/>
          </a:xfrm>
          <a:prstGeom prst="rect">
            <a:avLst/>
          </a:prstGeom>
        </p:spPr>
      </p:pic>
    </p:spTree>
    <p:extLst>
      <p:ext uri="{BB962C8B-B14F-4D97-AF65-F5344CB8AC3E}">
        <p14:creationId xmlns:p14="http://schemas.microsoft.com/office/powerpoint/2010/main" val="130764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97938-1AA9-E643-AE88-A662C44E43A7}"/>
              </a:ext>
            </a:extLst>
          </p:cNvPr>
          <p:cNvSpPr>
            <a:spLocks noGrp="1"/>
          </p:cNvSpPr>
          <p:nvPr>
            <p:ph idx="1"/>
          </p:nvPr>
        </p:nvSpPr>
        <p:spPr>
          <a:xfrm>
            <a:off x="838200" y="1382713"/>
            <a:ext cx="10515600" cy="4351338"/>
          </a:xfrm>
        </p:spPr>
        <p:txBody>
          <a:bodyPr anchor="ctr">
            <a:normAutofit fontScale="85000" lnSpcReduction="20000"/>
          </a:bodyPr>
          <a:lstStyle/>
          <a:p>
            <a:r>
              <a:rPr lang="en-KR" dirty="0"/>
              <a:t>Why </a:t>
            </a:r>
            <a:r>
              <a:rPr lang="en-US" dirty="0"/>
              <a:t>Deep Neural Network</a:t>
            </a:r>
            <a:endParaRPr lang="en-KR" dirty="0"/>
          </a:p>
          <a:p>
            <a:endParaRPr lang="en-KR" dirty="0"/>
          </a:p>
          <a:p>
            <a:r>
              <a:rPr lang="en-KR" dirty="0"/>
              <a:t>Basic Elements in Deep Neural Network</a:t>
            </a:r>
          </a:p>
          <a:p>
            <a:endParaRPr lang="en-KR" dirty="0"/>
          </a:p>
          <a:p>
            <a:r>
              <a:rPr lang="en-US" dirty="0"/>
              <a:t>Mathematics for Machine &amp; Deep Learning</a:t>
            </a:r>
          </a:p>
          <a:p>
            <a:endParaRPr lang="en-US" dirty="0"/>
          </a:p>
          <a:p>
            <a:r>
              <a:rPr lang="en-US" dirty="0"/>
              <a:t>Hands on TensorFlow &amp; </a:t>
            </a:r>
            <a:r>
              <a:rPr lang="en-US" dirty="0" err="1"/>
              <a:t>TensorBoard</a:t>
            </a:r>
            <a:endParaRPr lang="en-US" dirty="0"/>
          </a:p>
          <a:p>
            <a:endParaRPr lang="en-US" dirty="0"/>
          </a:p>
          <a:p>
            <a:r>
              <a:rPr lang="en-US" dirty="0"/>
              <a:t>TensorFlow MLP implementation with MNIST </a:t>
            </a:r>
            <a:r>
              <a:rPr lang="en-US" dirty="0" err="1"/>
              <a:t>DataSample</a:t>
            </a:r>
            <a:endParaRPr lang="en-KR" dirty="0"/>
          </a:p>
          <a:p>
            <a:endParaRPr lang="en-KR" dirty="0"/>
          </a:p>
          <a:p>
            <a:r>
              <a:rPr lang="en-KR" dirty="0"/>
              <a:t>Q &amp; A</a:t>
            </a:r>
            <a:endParaRPr lang="en-US" dirty="0"/>
          </a:p>
        </p:txBody>
      </p:sp>
      <p:pic>
        <p:nvPicPr>
          <p:cNvPr id="4" name="Picture 3">
            <a:extLst>
              <a:ext uri="{FF2B5EF4-FFF2-40B4-BE49-F238E27FC236}">
                <a16:creationId xmlns:a16="http://schemas.microsoft.com/office/drawing/2014/main" id="{A4297FC9-4333-5341-B168-3A8AB4CAEBF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95C48E55-DF85-D64B-81F6-EC3157C12C7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457C634F-14C1-9F4E-A5A3-4340DD831E51}"/>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Tree>
    <p:extLst>
      <p:ext uri="{BB962C8B-B14F-4D97-AF65-F5344CB8AC3E}">
        <p14:creationId xmlns:p14="http://schemas.microsoft.com/office/powerpoint/2010/main" val="305260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6C0842-61AF-434E-9744-D2075EC2FDD9}"/>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31F1A557-6A1D-014C-9202-ECA0827D9343}"/>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2C113F28-92BD-9D48-8F9E-B0C4A629CBB0}"/>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E29DA172-4DA4-2D45-972A-FCBC13B50850}"/>
              </a:ext>
            </a:extLst>
          </p:cNvPr>
          <p:cNvPicPr>
            <a:picLocks noChangeAspect="1"/>
          </p:cNvPicPr>
          <p:nvPr/>
        </p:nvPicPr>
        <p:blipFill>
          <a:blip r:embed="rId4"/>
          <a:stretch>
            <a:fillRect/>
          </a:stretch>
        </p:blipFill>
        <p:spPr>
          <a:xfrm>
            <a:off x="-1" y="1095720"/>
            <a:ext cx="12192000" cy="4666559"/>
          </a:xfrm>
          <a:prstGeom prst="rect">
            <a:avLst/>
          </a:prstGeom>
        </p:spPr>
      </p:pic>
    </p:spTree>
    <p:extLst>
      <p:ext uri="{BB962C8B-B14F-4D97-AF65-F5344CB8AC3E}">
        <p14:creationId xmlns:p14="http://schemas.microsoft.com/office/powerpoint/2010/main" val="47360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85A51C-5C59-0D4A-9E3F-39104F98684E}"/>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CFC38E88-1583-5541-9F1A-110A2D802692}"/>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E9BD6C1A-16C7-6A49-B253-A9FDC0568568}"/>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C2EFFF4-3D95-0949-93C0-0908FC3CDF06}"/>
              </a:ext>
            </a:extLst>
          </p:cNvPr>
          <p:cNvPicPr>
            <a:picLocks noChangeAspect="1"/>
          </p:cNvPicPr>
          <p:nvPr/>
        </p:nvPicPr>
        <p:blipFill>
          <a:blip r:embed="rId4"/>
          <a:stretch>
            <a:fillRect/>
          </a:stretch>
        </p:blipFill>
        <p:spPr>
          <a:xfrm>
            <a:off x="271514" y="958303"/>
            <a:ext cx="11648972" cy="5148430"/>
          </a:xfrm>
          <a:prstGeom prst="rect">
            <a:avLst/>
          </a:prstGeom>
        </p:spPr>
      </p:pic>
    </p:spTree>
    <p:extLst>
      <p:ext uri="{BB962C8B-B14F-4D97-AF65-F5344CB8AC3E}">
        <p14:creationId xmlns:p14="http://schemas.microsoft.com/office/powerpoint/2010/main" val="20442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44642-348C-EB40-95B3-F375BC4DECEE}"/>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31E9E4B4-4FF9-C343-B2BB-BE44DD685C4A}"/>
              </a:ext>
            </a:extLst>
          </p:cNvPr>
          <p:cNvSpPr txBox="1"/>
          <p:nvPr/>
        </p:nvSpPr>
        <p:spPr>
          <a:xfrm>
            <a:off x="-1" y="-4207"/>
            <a:ext cx="6096001" cy="584775"/>
          </a:xfrm>
          <a:prstGeom prst="rect">
            <a:avLst/>
          </a:prstGeom>
          <a:noFill/>
        </p:spPr>
        <p:txBody>
          <a:bodyPr wrap="square" rtlCol="0">
            <a:spAutoFit/>
          </a:bodyPr>
          <a:lstStyle/>
          <a:p>
            <a:r>
              <a:rPr lang="en-KR" sz="3200" b="1" dirty="0">
                <a:solidFill>
                  <a:schemeClr val="bg1"/>
                </a:solidFill>
              </a:rPr>
              <a:t>Basic Elements in Deep Learning</a:t>
            </a:r>
          </a:p>
        </p:txBody>
      </p:sp>
      <p:pic>
        <p:nvPicPr>
          <p:cNvPr id="6" name="Picture 5" descr="A picture containing drawing&#10;&#10;Description automatically generated">
            <a:extLst>
              <a:ext uri="{FF2B5EF4-FFF2-40B4-BE49-F238E27FC236}">
                <a16:creationId xmlns:a16="http://schemas.microsoft.com/office/drawing/2014/main" id="{02D2BA14-282C-4843-B778-CCBE0E48F5BB}"/>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a:extLst>
              <a:ext uri="{FF2B5EF4-FFF2-40B4-BE49-F238E27FC236}">
                <a16:creationId xmlns:a16="http://schemas.microsoft.com/office/drawing/2014/main" id="{EC87485A-D3EA-3146-8F9A-664ECB37B3D2}"/>
              </a:ext>
            </a:extLst>
          </p:cNvPr>
          <p:cNvPicPr>
            <a:picLocks noChangeAspect="1"/>
          </p:cNvPicPr>
          <p:nvPr/>
        </p:nvPicPr>
        <p:blipFill>
          <a:blip r:embed="rId4"/>
          <a:stretch>
            <a:fillRect/>
          </a:stretch>
        </p:blipFill>
        <p:spPr>
          <a:xfrm>
            <a:off x="0" y="1134806"/>
            <a:ext cx="12192000" cy="4588387"/>
          </a:xfrm>
          <a:prstGeom prst="rect">
            <a:avLst/>
          </a:prstGeom>
        </p:spPr>
      </p:pic>
    </p:spTree>
    <p:extLst>
      <p:ext uri="{BB962C8B-B14F-4D97-AF65-F5344CB8AC3E}">
        <p14:creationId xmlns:p14="http://schemas.microsoft.com/office/powerpoint/2010/main" val="5284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97938-1AA9-E643-AE88-A662C44E43A7}"/>
              </a:ext>
            </a:extLst>
          </p:cNvPr>
          <p:cNvSpPr>
            <a:spLocks noGrp="1"/>
          </p:cNvSpPr>
          <p:nvPr>
            <p:ph idx="1"/>
          </p:nvPr>
        </p:nvSpPr>
        <p:spPr>
          <a:xfrm>
            <a:off x="838200" y="1382712"/>
            <a:ext cx="10515600" cy="4729037"/>
          </a:xfrm>
        </p:spPr>
        <p:txBody>
          <a:bodyPr anchor="ctr">
            <a:normAutofit fontScale="92500" lnSpcReduction="20000"/>
          </a:bodyPr>
          <a:lstStyle/>
          <a:p>
            <a:r>
              <a:rPr lang="en-KR" dirty="0"/>
              <a:t>Why Deep Learning </a:t>
            </a:r>
          </a:p>
          <a:p>
            <a:endParaRPr lang="en-KR" dirty="0"/>
          </a:p>
          <a:p>
            <a:r>
              <a:rPr lang="en-KR" dirty="0"/>
              <a:t>Basic Elements in Deep Learning</a:t>
            </a:r>
          </a:p>
          <a:p>
            <a:endParaRPr lang="en-KR" dirty="0"/>
          </a:p>
          <a:p>
            <a:r>
              <a:rPr lang="en-US" b="1" dirty="0">
                <a:solidFill>
                  <a:srgbClr val="C00000"/>
                </a:solidFill>
              </a:rPr>
              <a:t>Mathematics for Machine &amp; Deep Learning</a:t>
            </a:r>
          </a:p>
          <a:p>
            <a:endParaRPr lang="en-US" dirty="0"/>
          </a:p>
          <a:p>
            <a:r>
              <a:rPr lang="en-US" dirty="0"/>
              <a:t>Hands on TensorFlow &amp; </a:t>
            </a:r>
            <a:r>
              <a:rPr lang="en-US" dirty="0" err="1"/>
              <a:t>TensorBoard</a:t>
            </a:r>
            <a:endParaRPr lang="en-US" dirty="0"/>
          </a:p>
          <a:p>
            <a:endParaRPr lang="en-US" dirty="0"/>
          </a:p>
          <a:p>
            <a:r>
              <a:rPr lang="en-US" dirty="0"/>
              <a:t>TensorFlow MLP implementation with MNIST </a:t>
            </a:r>
            <a:r>
              <a:rPr lang="en-US" dirty="0" err="1"/>
              <a:t>DataSample</a:t>
            </a:r>
            <a:endParaRPr lang="en-US" dirty="0"/>
          </a:p>
          <a:p>
            <a:endParaRPr lang="en-US" dirty="0"/>
          </a:p>
          <a:p>
            <a:r>
              <a:rPr lang="en-KR" dirty="0"/>
              <a:t>Q &amp; A</a:t>
            </a:r>
            <a:endParaRPr lang="en-US" dirty="0"/>
          </a:p>
        </p:txBody>
      </p:sp>
      <p:pic>
        <p:nvPicPr>
          <p:cNvPr id="4" name="Picture 3">
            <a:extLst>
              <a:ext uri="{FF2B5EF4-FFF2-40B4-BE49-F238E27FC236}">
                <a16:creationId xmlns:a16="http://schemas.microsoft.com/office/drawing/2014/main" id="{A4297FC9-4333-5341-B168-3A8AB4CAEBF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95C48E55-DF85-D64B-81F6-EC3157C12C7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457C634F-14C1-9F4E-A5A3-4340DD831E51}"/>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Tree>
    <p:extLst>
      <p:ext uri="{BB962C8B-B14F-4D97-AF65-F5344CB8AC3E}">
        <p14:creationId xmlns:p14="http://schemas.microsoft.com/office/powerpoint/2010/main" val="205787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41474-EAF5-BC42-AE78-80ADAA54BB8E}"/>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10A12D0E-E08C-F64D-888E-93752F72ABE0}"/>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269B9546-AD67-F44C-9EF1-C120955C1D5F}"/>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8" name="TextBox 7">
            <a:extLst>
              <a:ext uri="{FF2B5EF4-FFF2-40B4-BE49-F238E27FC236}">
                <a16:creationId xmlns:a16="http://schemas.microsoft.com/office/drawing/2014/main" id="{9D9FD386-642F-FD47-A448-9BF3723C85A4}"/>
              </a:ext>
            </a:extLst>
          </p:cNvPr>
          <p:cNvSpPr txBox="1"/>
          <p:nvPr/>
        </p:nvSpPr>
        <p:spPr>
          <a:xfrm>
            <a:off x="241539" y="1073011"/>
            <a:ext cx="11708921" cy="2062103"/>
          </a:xfrm>
          <a:prstGeom prst="rect">
            <a:avLst/>
          </a:prstGeom>
          <a:noFill/>
        </p:spPr>
        <p:txBody>
          <a:bodyPr wrap="square" rtlCol="0">
            <a:spAutoFit/>
          </a:bodyPr>
          <a:lstStyle/>
          <a:p>
            <a:r>
              <a:rPr lang="en-US" sz="3200" dirty="0"/>
              <a:t>A </a:t>
            </a:r>
            <a:r>
              <a:rPr lang="en-US" sz="3200" b="1" dirty="0">
                <a:solidFill>
                  <a:srgbClr val="FF0000"/>
                </a:solidFill>
              </a:rPr>
              <a:t>scalar</a:t>
            </a:r>
            <a:r>
              <a:rPr lang="en-US" sz="3200" dirty="0"/>
              <a:t> is an element of a field which is used to define a vector space</a:t>
            </a:r>
          </a:p>
          <a:p>
            <a:endParaRPr lang="en-US" sz="3200" dirty="0"/>
          </a:p>
          <a:p>
            <a:r>
              <a:rPr lang="en-US" sz="3200" dirty="0"/>
              <a:t>operations with them, namely  addition, multiplication, division, and exponentiation</a:t>
            </a:r>
            <a:endParaRPr lang="en-KR" sz="3200" dirty="0"/>
          </a:p>
        </p:txBody>
      </p:sp>
      <p:pic>
        <p:nvPicPr>
          <p:cNvPr id="11" name="Picture 10" descr="A picture containing drawing&#10;&#10;Description automatically generated">
            <a:extLst>
              <a:ext uri="{FF2B5EF4-FFF2-40B4-BE49-F238E27FC236}">
                <a16:creationId xmlns:a16="http://schemas.microsoft.com/office/drawing/2014/main" id="{EE560EE7-EC3C-5640-9FA8-D1E13CD57D53}"/>
              </a:ext>
            </a:extLst>
          </p:cNvPr>
          <p:cNvPicPr>
            <a:picLocks noChangeAspect="1"/>
          </p:cNvPicPr>
          <p:nvPr/>
        </p:nvPicPr>
        <p:blipFill>
          <a:blip r:embed="rId4"/>
          <a:stretch>
            <a:fillRect/>
          </a:stretch>
        </p:blipFill>
        <p:spPr>
          <a:xfrm>
            <a:off x="3861039" y="3091100"/>
            <a:ext cx="8256952" cy="3020400"/>
          </a:xfrm>
          <a:prstGeom prst="rect">
            <a:avLst/>
          </a:prstGeom>
        </p:spPr>
      </p:pic>
      <p:pic>
        <p:nvPicPr>
          <p:cNvPr id="12" name="Picture 11">
            <a:extLst>
              <a:ext uri="{FF2B5EF4-FFF2-40B4-BE49-F238E27FC236}">
                <a16:creationId xmlns:a16="http://schemas.microsoft.com/office/drawing/2014/main" id="{A4F3E25F-B130-F54F-8058-6FBD49D9D717}"/>
              </a:ext>
            </a:extLst>
          </p:cNvPr>
          <p:cNvPicPr>
            <a:picLocks noChangeAspect="1"/>
          </p:cNvPicPr>
          <p:nvPr/>
        </p:nvPicPr>
        <p:blipFill>
          <a:blip r:embed="rId5"/>
          <a:stretch>
            <a:fillRect/>
          </a:stretch>
        </p:blipFill>
        <p:spPr>
          <a:xfrm>
            <a:off x="124363" y="3232946"/>
            <a:ext cx="3619500" cy="2736957"/>
          </a:xfrm>
          <a:prstGeom prst="rect">
            <a:avLst/>
          </a:prstGeom>
        </p:spPr>
      </p:pic>
    </p:spTree>
    <p:extLst>
      <p:ext uri="{BB962C8B-B14F-4D97-AF65-F5344CB8AC3E}">
        <p14:creationId xmlns:p14="http://schemas.microsoft.com/office/powerpoint/2010/main" val="161455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AB0244-9FDF-6B4A-B2B9-BBBA48C2BBF9}"/>
              </a:ext>
            </a:extLst>
          </p:cNvPr>
          <p:cNvPicPr>
            <a:picLocks noChangeAspect="1"/>
          </p:cNvPicPr>
          <p:nvPr/>
        </p:nvPicPr>
        <p:blipFill>
          <a:blip r:embed="rId2"/>
          <a:stretch>
            <a:fillRect/>
          </a:stretch>
        </p:blipFill>
        <p:spPr>
          <a:xfrm>
            <a:off x="0" y="0"/>
            <a:ext cx="12192000" cy="639410"/>
          </a:xfrm>
          <a:prstGeom prst="rect">
            <a:avLst/>
          </a:prstGeom>
        </p:spPr>
      </p:pic>
      <p:sp>
        <p:nvSpPr>
          <p:cNvPr id="6" name="TextBox 5">
            <a:extLst>
              <a:ext uri="{FF2B5EF4-FFF2-40B4-BE49-F238E27FC236}">
                <a16:creationId xmlns:a16="http://schemas.microsoft.com/office/drawing/2014/main" id="{12BDA5AC-02B6-C64B-95F9-DB5B3D634183}"/>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7" name="Picture 6" descr="A picture containing drawing&#10;&#10;Description automatically generated">
            <a:extLst>
              <a:ext uri="{FF2B5EF4-FFF2-40B4-BE49-F238E27FC236}">
                <a16:creationId xmlns:a16="http://schemas.microsoft.com/office/drawing/2014/main" id="{4B9C2822-96F6-B34A-8EAC-874655B41220}"/>
              </a:ext>
            </a:extLst>
          </p:cNvPr>
          <p:cNvPicPr>
            <a:picLocks noChangeAspect="1"/>
          </p:cNvPicPr>
          <p:nvPr/>
        </p:nvPicPr>
        <p:blipFill>
          <a:blip r:embed="rId3"/>
          <a:stretch>
            <a:fillRect/>
          </a:stretch>
        </p:blipFill>
        <p:spPr>
          <a:xfrm>
            <a:off x="0" y="6111750"/>
            <a:ext cx="2946400" cy="746250"/>
          </a:xfrm>
          <a:prstGeom prst="rect">
            <a:avLst/>
          </a:prstGeom>
        </p:spPr>
      </p:pic>
      <p:sp>
        <p:nvSpPr>
          <p:cNvPr id="10" name="TextBox 9">
            <a:extLst>
              <a:ext uri="{FF2B5EF4-FFF2-40B4-BE49-F238E27FC236}">
                <a16:creationId xmlns:a16="http://schemas.microsoft.com/office/drawing/2014/main" id="{4DBEC587-44CF-2E48-B8B9-7B0D6509DC48}"/>
              </a:ext>
            </a:extLst>
          </p:cNvPr>
          <p:cNvSpPr txBox="1"/>
          <p:nvPr/>
        </p:nvSpPr>
        <p:spPr>
          <a:xfrm>
            <a:off x="241539" y="1073011"/>
            <a:ext cx="11708921" cy="584775"/>
          </a:xfrm>
          <a:prstGeom prst="rect">
            <a:avLst/>
          </a:prstGeom>
          <a:noFill/>
        </p:spPr>
        <p:txBody>
          <a:bodyPr wrap="square" rtlCol="0">
            <a:spAutoFit/>
          </a:bodyPr>
          <a:lstStyle/>
          <a:p>
            <a:r>
              <a:rPr lang="en-US" sz="3200" dirty="0"/>
              <a:t>A </a:t>
            </a:r>
            <a:r>
              <a:rPr lang="en-US" sz="3200" b="1" dirty="0">
                <a:solidFill>
                  <a:srgbClr val="FF0000"/>
                </a:solidFill>
              </a:rPr>
              <a:t>Vector</a:t>
            </a:r>
            <a:r>
              <a:rPr lang="en-US" sz="3200" dirty="0">
                <a:solidFill>
                  <a:srgbClr val="FF0000"/>
                </a:solidFill>
              </a:rPr>
              <a:t> </a:t>
            </a:r>
            <a:r>
              <a:rPr lang="en-US" sz="3200" dirty="0"/>
              <a:t>as simply a list of scalar values</a:t>
            </a:r>
            <a:endParaRPr lang="en-KR" sz="3200" dirty="0"/>
          </a:p>
        </p:txBody>
      </p:sp>
      <p:pic>
        <p:nvPicPr>
          <p:cNvPr id="18" name="Picture 17" descr="A close up of text on a black background&#10;&#10;Description automatically generated">
            <a:extLst>
              <a:ext uri="{FF2B5EF4-FFF2-40B4-BE49-F238E27FC236}">
                <a16:creationId xmlns:a16="http://schemas.microsoft.com/office/drawing/2014/main" id="{79430F17-4380-DE4C-9A9C-3070FD31F5E8}"/>
              </a:ext>
            </a:extLst>
          </p:cNvPr>
          <p:cNvPicPr>
            <a:picLocks noChangeAspect="1"/>
          </p:cNvPicPr>
          <p:nvPr/>
        </p:nvPicPr>
        <p:blipFill>
          <a:blip r:embed="rId4"/>
          <a:stretch>
            <a:fillRect/>
          </a:stretch>
        </p:blipFill>
        <p:spPr>
          <a:xfrm>
            <a:off x="4921848" y="1811787"/>
            <a:ext cx="7028612" cy="3502085"/>
          </a:xfrm>
          <a:prstGeom prst="rect">
            <a:avLst/>
          </a:prstGeom>
        </p:spPr>
      </p:pic>
      <p:pic>
        <p:nvPicPr>
          <p:cNvPr id="21" name="Picture 20">
            <a:extLst>
              <a:ext uri="{FF2B5EF4-FFF2-40B4-BE49-F238E27FC236}">
                <a16:creationId xmlns:a16="http://schemas.microsoft.com/office/drawing/2014/main" id="{C2096428-994D-A84A-AE2F-981AFF38F4CD}"/>
              </a:ext>
            </a:extLst>
          </p:cNvPr>
          <p:cNvPicPr>
            <a:picLocks noChangeAspect="1"/>
          </p:cNvPicPr>
          <p:nvPr/>
        </p:nvPicPr>
        <p:blipFill>
          <a:blip r:embed="rId5"/>
          <a:stretch>
            <a:fillRect/>
          </a:stretch>
        </p:blipFill>
        <p:spPr>
          <a:xfrm>
            <a:off x="267840" y="1841979"/>
            <a:ext cx="1355184" cy="2421459"/>
          </a:xfrm>
          <a:prstGeom prst="rect">
            <a:avLst/>
          </a:prstGeom>
        </p:spPr>
      </p:pic>
      <p:pic>
        <p:nvPicPr>
          <p:cNvPr id="22" name="Picture 21">
            <a:extLst>
              <a:ext uri="{FF2B5EF4-FFF2-40B4-BE49-F238E27FC236}">
                <a16:creationId xmlns:a16="http://schemas.microsoft.com/office/drawing/2014/main" id="{71E6C664-88D3-FA4A-8DD3-CE78036BDE0D}"/>
              </a:ext>
            </a:extLst>
          </p:cNvPr>
          <p:cNvPicPr>
            <a:picLocks noChangeAspect="1"/>
          </p:cNvPicPr>
          <p:nvPr/>
        </p:nvPicPr>
        <p:blipFill>
          <a:blip r:embed="rId6"/>
          <a:stretch>
            <a:fillRect/>
          </a:stretch>
        </p:blipFill>
        <p:spPr>
          <a:xfrm>
            <a:off x="1748586" y="1811787"/>
            <a:ext cx="1384300" cy="2469078"/>
          </a:xfrm>
          <a:prstGeom prst="rect">
            <a:avLst/>
          </a:prstGeom>
        </p:spPr>
      </p:pic>
      <p:pic>
        <p:nvPicPr>
          <p:cNvPr id="23" name="Picture 22">
            <a:extLst>
              <a:ext uri="{FF2B5EF4-FFF2-40B4-BE49-F238E27FC236}">
                <a16:creationId xmlns:a16="http://schemas.microsoft.com/office/drawing/2014/main" id="{C42E3DEE-1852-DA44-BD38-7C70A71AFBF9}"/>
              </a:ext>
            </a:extLst>
          </p:cNvPr>
          <p:cNvPicPr>
            <a:picLocks noChangeAspect="1"/>
          </p:cNvPicPr>
          <p:nvPr/>
        </p:nvPicPr>
        <p:blipFill>
          <a:blip r:embed="rId7"/>
          <a:stretch>
            <a:fillRect/>
          </a:stretch>
        </p:blipFill>
        <p:spPr>
          <a:xfrm>
            <a:off x="3258448" y="1811786"/>
            <a:ext cx="1384300" cy="2451651"/>
          </a:xfrm>
          <a:prstGeom prst="rect">
            <a:avLst/>
          </a:prstGeom>
        </p:spPr>
      </p:pic>
      <p:sp>
        <p:nvSpPr>
          <p:cNvPr id="24" name="Rectangle 23">
            <a:extLst>
              <a:ext uri="{FF2B5EF4-FFF2-40B4-BE49-F238E27FC236}">
                <a16:creationId xmlns:a16="http://schemas.microsoft.com/office/drawing/2014/main" id="{6E12907C-AE8D-A94F-9F14-3B76FB2B646E}"/>
              </a:ext>
            </a:extLst>
          </p:cNvPr>
          <p:cNvSpPr/>
          <p:nvPr/>
        </p:nvSpPr>
        <p:spPr>
          <a:xfrm>
            <a:off x="206915" y="4497961"/>
            <a:ext cx="4528447" cy="1631216"/>
          </a:xfrm>
          <a:prstGeom prst="rect">
            <a:avLst/>
          </a:prstGeom>
        </p:spPr>
        <p:txBody>
          <a:bodyPr wrap="square">
            <a:spAutoFit/>
          </a:bodyPr>
          <a:lstStyle/>
          <a:p>
            <a:r>
              <a:rPr lang="en-US" sz="2000" dirty="0">
                <a:latin typeface="Roboto"/>
              </a:rPr>
              <a:t>where </a:t>
            </a:r>
            <a:r>
              <a:rPr lang="en-US" sz="2000" dirty="0">
                <a:latin typeface="STIXGeneral-Italic" pitchFamily="2" charset="2"/>
              </a:rPr>
              <a:t>𝑥</a:t>
            </a:r>
            <a:r>
              <a:rPr lang="en-US" sz="2000" dirty="0">
                <a:latin typeface="STIXGeneral-Regular" pitchFamily="2" charset="2"/>
              </a:rPr>
              <a:t>1,…,</a:t>
            </a:r>
            <a:r>
              <a:rPr lang="en-US" sz="2000" dirty="0">
                <a:latin typeface="STIXGeneral-Italic" pitchFamily="2" charset="2"/>
              </a:rPr>
              <a:t>𝑥𝑛, </a:t>
            </a:r>
            <a:r>
              <a:rPr lang="en-US" sz="2000" dirty="0">
                <a:latin typeface="Roboto"/>
              </a:rPr>
              <a:t>x1,…,x</a:t>
            </a:r>
            <a:r>
              <a:rPr lang="en-US" sz="2000" dirty="0">
                <a:latin typeface="STIXGeneral-Italic" pitchFamily="2" charset="2"/>
              </a:rPr>
              <a:t>𝑛</a:t>
            </a:r>
            <a:r>
              <a:rPr lang="en-US" sz="2000" dirty="0">
                <a:latin typeface="Roboto"/>
              </a:rPr>
              <a:t> are elements of the vector. </a:t>
            </a:r>
          </a:p>
          <a:p>
            <a:endParaRPr lang="en-US" sz="2000" dirty="0">
              <a:latin typeface="Roboto"/>
            </a:endParaRPr>
          </a:p>
          <a:p>
            <a:r>
              <a:rPr lang="en-US" sz="2000" dirty="0">
                <a:latin typeface="Roboto"/>
              </a:rPr>
              <a:t>we access any element by indexing into the tensor.</a:t>
            </a:r>
            <a:endParaRPr lang="en-KR" sz="2000" dirty="0"/>
          </a:p>
        </p:txBody>
      </p:sp>
      <p:pic>
        <p:nvPicPr>
          <p:cNvPr id="26" name="Picture 25">
            <a:extLst>
              <a:ext uri="{FF2B5EF4-FFF2-40B4-BE49-F238E27FC236}">
                <a16:creationId xmlns:a16="http://schemas.microsoft.com/office/drawing/2014/main" id="{797388F2-11F4-A64C-821C-118AEA562D3C}"/>
              </a:ext>
            </a:extLst>
          </p:cNvPr>
          <p:cNvPicPr>
            <a:picLocks noChangeAspect="1"/>
          </p:cNvPicPr>
          <p:nvPr/>
        </p:nvPicPr>
        <p:blipFill>
          <a:blip r:embed="rId8"/>
          <a:stretch>
            <a:fillRect/>
          </a:stretch>
        </p:blipFill>
        <p:spPr>
          <a:xfrm>
            <a:off x="4904535" y="5447353"/>
            <a:ext cx="7063237" cy="1002110"/>
          </a:xfrm>
          <a:prstGeom prst="rect">
            <a:avLst/>
          </a:prstGeom>
        </p:spPr>
      </p:pic>
    </p:spTree>
    <p:extLst>
      <p:ext uri="{BB962C8B-B14F-4D97-AF65-F5344CB8AC3E}">
        <p14:creationId xmlns:p14="http://schemas.microsoft.com/office/powerpoint/2010/main" val="351054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35B7A-77FE-9943-8B3A-E68C27D6D0C9}"/>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5576D9A4-7345-0E4A-9EAE-0F7B34A7404D}"/>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C629FB78-F11A-7C41-9076-02EBF5A21C2D}"/>
              </a:ext>
            </a:extLst>
          </p:cNvPr>
          <p:cNvPicPr>
            <a:picLocks noChangeAspect="1"/>
          </p:cNvPicPr>
          <p:nvPr/>
        </p:nvPicPr>
        <p:blipFill>
          <a:blip r:embed="rId3"/>
          <a:stretch>
            <a:fillRect/>
          </a:stretch>
        </p:blipFill>
        <p:spPr>
          <a:xfrm>
            <a:off x="0" y="6111750"/>
            <a:ext cx="2946400" cy="746250"/>
          </a:xfrm>
          <a:prstGeom prst="rect">
            <a:avLst/>
          </a:prstGeom>
        </p:spPr>
      </p:pic>
      <p:sp>
        <p:nvSpPr>
          <p:cNvPr id="10" name="TextBox 9">
            <a:extLst>
              <a:ext uri="{FF2B5EF4-FFF2-40B4-BE49-F238E27FC236}">
                <a16:creationId xmlns:a16="http://schemas.microsoft.com/office/drawing/2014/main" id="{579E24AE-DEAE-CC4C-BBB7-59CA20523E38}"/>
              </a:ext>
            </a:extLst>
          </p:cNvPr>
          <p:cNvSpPr txBox="1"/>
          <p:nvPr/>
        </p:nvSpPr>
        <p:spPr>
          <a:xfrm>
            <a:off x="241539" y="1073011"/>
            <a:ext cx="11708921" cy="1569660"/>
          </a:xfrm>
          <a:prstGeom prst="rect">
            <a:avLst/>
          </a:prstGeom>
          <a:noFill/>
        </p:spPr>
        <p:txBody>
          <a:bodyPr wrap="square" rtlCol="0">
            <a:spAutoFit/>
          </a:bodyPr>
          <a:lstStyle/>
          <a:p>
            <a:r>
              <a:rPr lang="en-US" sz="3200" dirty="0"/>
              <a:t>A </a:t>
            </a:r>
            <a:r>
              <a:rPr lang="en-US" sz="3200" b="1" dirty="0">
                <a:solidFill>
                  <a:srgbClr val="FF0000"/>
                </a:solidFill>
              </a:rPr>
              <a:t>dimensionality </a:t>
            </a:r>
            <a:r>
              <a:rPr lang="en-US" sz="3200" dirty="0"/>
              <a:t>of a tensor to refer to the number of axes that a tensor has. In this sense, the </a:t>
            </a:r>
            <a:r>
              <a:rPr lang="en-US" sz="3200" b="1" dirty="0">
                <a:solidFill>
                  <a:srgbClr val="FF0000"/>
                </a:solidFill>
              </a:rPr>
              <a:t>dimensionality of some axis </a:t>
            </a:r>
            <a:r>
              <a:rPr lang="en-US" sz="3200" dirty="0"/>
              <a:t>of a tensor will be the length of that axis</a:t>
            </a:r>
            <a:endParaRPr lang="en-KR" sz="3200" dirty="0"/>
          </a:p>
        </p:txBody>
      </p:sp>
    </p:spTree>
    <p:extLst>
      <p:ext uri="{BB962C8B-B14F-4D97-AF65-F5344CB8AC3E}">
        <p14:creationId xmlns:p14="http://schemas.microsoft.com/office/powerpoint/2010/main" val="190337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3606A-41B1-5E4F-BB51-A4316AD649FC}"/>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1F61D648-C2EB-DA4C-B22F-C01358CAFE27}"/>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E865890C-5206-D64D-82D7-EC28A13840F5}"/>
              </a:ext>
            </a:extLst>
          </p:cNvPr>
          <p:cNvPicPr>
            <a:picLocks noChangeAspect="1"/>
          </p:cNvPicPr>
          <p:nvPr/>
        </p:nvPicPr>
        <p:blipFill>
          <a:blip r:embed="rId3"/>
          <a:stretch>
            <a:fillRect/>
          </a:stretch>
        </p:blipFill>
        <p:spPr>
          <a:xfrm>
            <a:off x="0" y="6111750"/>
            <a:ext cx="2946400" cy="746250"/>
          </a:xfrm>
          <a:prstGeom prst="rect">
            <a:avLst/>
          </a:prstGeom>
        </p:spPr>
      </p:pic>
      <p:sp>
        <p:nvSpPr>
          <p:cNvPr id="7" name="TextBox 6">
            <a:extLst>
              <a:ext uri="{FF2B5EF4-FFF2-40B4-BE49-F238E27FC236}">
                <a16:creationId xmlns:a16="http://schemas.microsoft.com/office/drawing/2014/main" id="{53A8DA22-2F24-494A-BA5D-8A8442769B25}"/>
              </a:ext>
            </a:extLst>
          </p:cNvPr>
          <p:cNvSpPr txBox="1"/>
          <p:nvPr/>
        </p:nvSpPr>
        <p:spPr>
          <a:xfrm>
            <a:off x="241539" y="1073011"/>
            <a:ext cx="11708921" cy="2062103"/>
          </a:xfrm>
          <a:prstGeom prst="rect">
            <a:avLst/>
          </a:prstGeom>
          <a:noFill/>
        </p:spPr>
        <p:txBody>
          <a:bodyPr wrap="square" rtlCol="0">
            <a:spAutoFit/>
          </a:bodyPr>
          <a:lstStyle/>
          <a:p>
            <a:r>
              <a:rPr lang="en-US" sz="3200" dirty="0"/>
              <a:t>Just as </a:t>
            </a:r>
            <a:r>
              <a:rPr lang="en-US" sz="3200" b="1" dirty="0"/>
              <a:t>vectors</a:t>
            </a:r>
            <a:r>
              <a:rPr lang="en-US" sz="3200" dirty="0"/>
              <a:t> generalize </a:t>
            </a:r>
            <a:r>
              <a:rPr lang="en-US" sz="3200" b="1" dirty="0">
                <a:solidFill>
                  <a:srgbClr val="FF0000"/>
                </a:solidFill>
              </a:rPr>
              <a:t>scalars from order zero to order one</a:t>
            </a:r>
            <a:r>
              <a:rPr lang="en-US" sz="3200" dirty="0"/>
              <a:t>, matrices generalize </a:t>
            </a:r>
            <a:r>
              <a:rPr lang="en-US" sz="3200" b="1" dirty="0">
                <a:solidFill>
                  <a:srgbClr val="FF0000"/>
                </a:solidFill>
              </a:rPr>
              <a:t>vectors</a:t>
            </a:r>
            <a:r>
              <a:rPr lang="en-US" sz="3200" dirty="0"/>
              <a:t> </a:t>
            </a:r>
            <a:r>
              <a:rPr lang="en-US" sz="3200" b="1" dirty="0">
                <a:solidFill>
                  <a:srgbClr val="FF0000"/>
                </a:solidFill>
              </a:rPr>
              <a:t>from order one to order two. </a:t>
            </a:r>
            <a:r>
              <a:rPr lang="en-US" sz="3200" b="1" dirty="0"/>
              <a:t>Matrices</a:t>
            </a:r>
            <a:r>
              <a:rPr lang="en-US" sz="3200" dirty="0"/>
              <a:t>, which we will typically denote with bold-faced, capital letters</a:t>
            </a:r>
          </a:p>
          <a:p>
            <a:r>
              <a:rPr lang="en-US" sz="3200" dirty="0"/>
              <a:t>e.g.,  𝐗 ,  𝐘 , and  𝐙 </a:t>
            </a:r>
            <a:r>
              <a:rPr lang="ko-KR" altLang="en-US" sz="3200" dirty="0"/>
              <a:t> </a:t>
            </a:r>
            <a:r>
              <a:rPr lang="en-US" sz="3200" dirty="0"/>
              <a:t>are represented in code as tensors with two axes.</a:t>
            </a:r>
            <a:endParaRPr lang="en-KR" sz="3200" dirty="0"/>
          </a:p>
        </p:txBody>
      </p:sp>
      <p:pic>
        <p:nvPicPr>
          <p:cNvPr id="9" name="Picture 8">
            <a:extLst>
              <a:ext uri="{FF2B5EF4-FFF2-40B4-BE49-F238E27FC236}">
                <a16:creationId xmlns:a16="http://schemas.microsoft.com/office/drawing/2014/main" id="{7E368F03-5B40-F44B-A6F3-6EB3CC47DC9B}"/>
              </a:ext>
            </a:extLst>
          </p:cNvPr>
          <p:cNvPicPr>
            <a:picLocks noChangeAspect="1"/>
          </p:cNvPicPr>
          <p:nvPr/>
        </p:nvPicPr>
        <p:blipFill>
          <a:blip r:embed="rId4"/>
          <a:stretch>
            <a:fillRect/>
          </a:stretch>
        </p:blipFill>
        <p:spPr>
          <a:xfrm>
            <a:off x="22763" y="4229819"/>
            <a:ext cx="3721100" cy="16764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0CA5FBD-DDC2-5845-ABC3-AB47F469C2E7}"/>
              </a:ext>
            </a:extLst>
          </p:cNvPr>
          <p:cNvPicPr>
            <a:picLocks noChangeAspect="1"/>
          </p:cNvPicPr>
          <p:nvPr/>
        </p:nvPicPr>
        <p:blipFill>
          <a:blip r:embed="rId5"/>
          <a:stretch>
            <a:fillRect/>
          </a:stretch>
        </p:blipFill>
        <p:spPr>
          <a:xfrm>
            <a:off x="3949569" y="3215017"/>
            <a:ext cx="7385540" cy="3552406"/>
          </a:xfrm>
          <a:prstGeom prst="rect">
            <a:avLst/>
          </a:prstGeom>
        </p:spPr>
      </p:pic>
    </p:spTree>
    <p:extLst>
      <p:ext uri="{BB962C8B-B14F-4D97-AF65-F5344CB8AC3E}">
        <p14:creationId xmlns:p14="http://schemas.microsoft.com/office/powerpoint/2010/main" val="4269444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DE84A4-3C54-D742-B480-5D270B5F5C8C}"/>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188A707C-469C-4A48-B3BD-DE2A244E7E3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821BAA1B-5B7D-A047-A710-9009D0628B67}"/>
              </a:ext>
            </a:extLst>
          </p:cNvPr>
          <p:cNvPicPr>
            <a:picLocks noChangeAspect="1"/>
          </p:cNvPicPr>
          <p:nvPr/>
        </p:nvPicPr>
        <p:blipFill>
          <a:blip r:embed="rId3"/>
          <a:stretch>
            <a:fillRect/>
          </a:stretch>
        </p:blipFill>
        <p:spPr>
          <a:xfrm>
            <a:off x="0" y="6111750"/>
            <a:ext cx="2946400" cy="746250"/>
          </a:xfrm>
          <a:prstGeom prst="rect">
            <a:avLst/>
          </a:prstGeom>
        </p:spPr>
      </p:pic>
      <p:sp>
        <p:nvSpPr>
          <p:cNvPr id="8" name="TextBox 7">
            <a:extLst>
              <a:ext uri="{FF2B5EF4-FFF2-40B4-BE49-F238E27FC236}">
                <a16:creationId xmlns:a16="http://schemas.microsoft.com/office/drawing/2014/main" id="{55563972-CE87-0B43-B4AB-67F71841B0ED}"/>
              </a:ext>
            </a:extLst>
          </p:cNvPr>
          <p:cNvSpPr txBox="1"/>
          <p:nvPr/>
        </p:nvSpPr>
        <p:spPr>
          <a:xfrm>
            <a:off x="241539" y="1073011"/>
            <a:ext cx="11708921" cy="1569660"/>
          </a:xfrm>
          <a:prstGeom prst="rect">
            <a:avLst/>
          </a:prstGeom>
          <a:noFill/>
        </p:spPr>
        <p:txBody>
          <a:bodyPr wrap="square" rtlCol="0">
            <a:spAutoFit/>
          </a:bodyPr>
          <a:lstStyle/>
          <a:p>
            <a:r>
              <a:rPr lang="en-US" sz="3200" dirty="0">
                <a:latin typeface="Roboto"/>
              </a:rPr>
              <a:t>we want to </a:t>
            </a:r>
            <a:r>
              <a:rPr lang="en-US" sz="3200" b="1" dirty="0">
                <a:latin typeface="Roboto"/>
              </a:rPr>
              <a:t>flip the axes</a:t>
            </a:r>
            <a:r>
              <a:rPr lang="en-US" sz="3200" dirty="0">
                <a:latin typeface="Roboto"/>
              </a:rPr>
              <a:t>. When we exchange a matrix’s rows and columns, the result is called the </a:t>
            </a:r>
            <a:r>
              <a:rPr lang="en-US" sz="3200" b="1" i="1" dirty="0">
                <a:solidFill>
                  <a:srgbClr val="FF0000"/>
                </a:solidFill>
                <a:latin typeface="Roboto"/>
              </a:rPr>
              <a:t>transpose</a:t>
            </a:r>
            <a:r>
              <a:rPr lang="en-US" sz="3200" b="1" dirty="0">
                <a:solidFill>
                  <a:srgbClr val="FF0000"/>
                </a:solidFill>
                <a:latin typeface="Roboto"/>
              </a:rPr>
              <a:t> of the matrix</a:t>
            </a:r>
            <a:endParaRPr lang="en-KR" sz="3200" b="1" dirty="0">
              <a:solidFill>
                <a:srgbClr val="FF0000"/>
              </a:solidFill>
            </a:endParaRPr>
          </a:p>
          <a:p>
            <a:endParaRPr lang="en-KR" sz="3200" dirty="0"/>
          </a:p>
        </p:txBody>
      </p:sp>
      <p:pic>
        <p:nvPicPr>
          <p:cNvPr id="10" name="Picture 9">
            <a:extLst>
              <a:ext uri="{FF2B5EF4-FFF2-40B4-BE49-F238E27FC236}">
                <a16:creationId xmlns:a16="http://schemas.microsoft.com/office/drawing/2014/main" id="{40636E39-7496-4545-96F9-AD9F2F807259}"/>
              </a:ext>
            </a:extLst>
          </p:cNvPr>
          <p:cNvPicPr>
            <a:picLocks noChangeAspect="1"/>
          </p:cNvPicPr>
          <p:nvPr/>
        </p:nvPicPr>
        <p:blipFill>
          <a:blip r:embed="rId4"/>
          <a:stretch>
            <a:fillRect/>
          </a:stretch>
        </p:blipFill>
        <p:spPr>
          <a:xfrm>
            <a:off x="241539" y="3076272"/>
            <a:ext cx="4134162" cy="1875290"/>
          </a:xfrm>
          <a:prstGeom prst="rect">
            <a:avLst/>
          </a:prstGeom>
        </p:spPr>
      </p:pic>
      <p:pic>
        <p:nvPicPr>
          <p:cNvPr id="14" name="Picture 13" descr="A close up of text on a black background&#10;&#10;Description automatically generated">
            <a:extLst>
              <a:ext uri="{FF2B5EF4-FFF2-40B4-BE49-F238E27FC236}">
                <a16:creationId xmlns:a16="http://schemas.microsoft.com/office/drawing/2014/main" id="{4118FFB2-D105-124C-88FF-845D55F41727}"/>
              </a:ext>
            </a:extLst>
          </p:cNvPr>
          <p:cNvPicPr>
            <a:picLocks noChangeAspect="1"/>
          </p:cNvPicPr>
          <p:nvPr/>
        </p:nvPicPr>
        <p:blipFill>
          <a:blip r:embed="rId5"/>
          <a:stretch>
            <a:fillRect/>
          </a:stretch>
        </p:blipFill>
        <p:spPr>
          <a:xfrm>
            <a:off x="4722004" y="2260280"/>
            <a:ext cx="6643297" cy="4275470"/>
          </a:xfrm>
          <a:prstGeom prst="rect">
            <a:avLst/>
          </a:prstGeom>
        </p:spPr>
      </p:pic>
    </p:spTree>
    <p:extLst>
      <p:ext uri="{BB962C8B-B14F-4D97-AF65-F5344CB8AC3E}">
        <p14:creationId xmlns:p14="http://schemas.microsoft.com/office/powerpoint/2010/main" val="156406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9AD1A6-3AC7-F447-8A94-20F2D91A4D99}"/>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A50CAFBE-47AA-FA46-AE13-5697A4529BC5}"/>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r>
              <a:rPr lang="ko-KR" altLang="en-US" sz="3200" b="1" dirty="0">
                <a:solidFill>
                  <a:schemeClr val="bg1"/>
                </a:solidFill>
              </a:rPr>
              <a:t> </a:t>
            </a:r>
            <a:endParaRPr lang="en-US" sz="3200" b="1" dirty="0">
              <a:solidFill>
                <a:schemeClr val="bg1"/>
              </a:solidFill>
            </a:endParaRPr>
          </a:p>
          <a:p>
            <a:endParaRPr lang="en-KR" sz="3200" b="1"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C2C108D7-D978-5E47-A3D9-BA92195F3608}"/>
              </a:ext>
            </a:extLst>
          </p:cNvPr>
          <p:cNvPicPr>
            <a:picLocks noChangeAspect="1"/>
          </p:cNvPicPr>
          <p:nvPr/>
        </p:nvPicPr>
        <p:blipFill>
          <a:blip r:embed="rId3"/>
          <a:stretch>
            <a:fillRect/>
          </a:stretch>
        </p:blipFill>
        <p:spPr>
          <a:xfrm>
            <a:off x="0" y="6111750"/>
            <a:ext cx="2946400" cy="746250"/>
          </a:xfrm>
          <a:prstGeom prst="rect">
            <a:avLst/>
          </a:prstGeom>
        </p:spPr>
      </p:pic>
      <p:sp>
        <p:nvSpPr>
          <p:cNvPr id="10" name="TextBox 9">
            <a:extLst>
              <a:ext uri="{FF2B5EF4-FFF2-40B4-BE49-F238E27FC236}">
                <a16:creationId xmlns:a16="http://schemas.microsoft.com/office/drawing/2014/main" id="{36C9125B-3035-6743-9C9E-67E611C9C918}"/>
              </a:ext>
            </a:extLst>
          </p:cNvPr>
          <p:cNvSpPr txBox="1"/>
          <p:nvPr/>
        </p:nvSpPr>
        <p:spPr>
          <a:xfrm>
            <a:off x="241539" y="1073011"/>
            <a:ext cx="11708921" cy="3539430"/>
          </a:xfrm>
          <a:prstGeom prst="rect">
            <a:avLst/>
          </a:prstGeom>
          <a:noFill/>
        </p:spPr>
        <p:txBody>
          <a:bodyPr wrap="square" rtlCol="0">
            <a:spAutoFit/>
          </a:bodyPr>
          <a:lstStyle/>
          <a:p>
            <a:r>
              <a:rPr lang="en-US" sz="3200" dirty="0"/>
              <a:t>Just as vectors generalize scalars, and matrices generalize vectors, we can build data structures with </a:t>
            </a:r>
            <a:r>
              <a:rPr lang="en-US" sz="3200" b="1" dirty="0">
                <a:solidFill>
                  <a:srgbClr val="FF0000"/>
                </a:solidFill>
              </a:rPr>
              <a:t>even more axes. Tensor</a:t>
            </a:r>
          </a:p>
          <a:p>
            <a:endParaRPr lang="en-US" sz="3200" b="1" dirty="0">
              <a:solidFill>
                <a:srgbClr val="FF0000"/>
              </a:solidFill>
            </a:endParaRPr>
          </a:p>
          <a:p>
            <a:r>
              <a:rPr lang="en-US" sz="3200" dirty="0"/>
              <a:t>Tensors will become more important when we start working with images, which arrive as  </a:t>
            </a:r>
            <a:r>
              <a:rPr lang="en-US" sz="3200" b="1" dirty="0"/>
              <a:t>𝑛 -dimensional arrays with 3 axes </a:t>
            </a:r>
            <a:r>
              <a:rPr lang="en-US" sz="3200" dirty="0"/>
              <a:t>corresponding to the </a:t>
            </a:r>
            <a:r>
              <a:rPr lang="en-US" sz="3200" b="1" dirty="0">
                <a:solidFill>
                  <a:srgbClr val="FF0000"/>
                </a:solidFill>
              </a:rPr>
              <a:t>height, width, and a channel </a:t>
            </a:r>
            <a:r>
              <a:rPr lang="en-US" sz="3200" dirty="0"/>
              <a:t>axis for stacking the color channels</a:t>
            </a:r>
            <a:endParaRPr lang="en-KR" sz="3200" dirty="0"/>
          </a:p>
        </p:txBody>
      </p:sp>
    </p:spTree>
    <p:extLst>
      <p:ext uri="{BB962C8B-B14F-4D97-AF65-F5344CB8AC3E}">
        <p14:creationId xmlns:p14="http://schemas.microsoft.com/office/powerpoint/2010/main" val="146899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97938-1AA9-E643-AE88-A662C44E43A7}"/>
              </a:ext>
            </a:extLst>
          </p:cNvPr>
          <p:cNvSpPr>
            <a:spLocks noGrp="1"/>
          </p:cNvSpPr>
          <p:nvPr>
            <p:ph idx="1"/>
          </p:nvPr>
        </p:nvSpPr>
        <p:spPr>
          <a:xfrm>
            <a:off x="838200" y="1382713"/>
            <a:ext cx="10515600" cy="4351338"/>
          </a:xfrm>
        </p:spPr>
        <p:txBody>
          <a:bodyPr anchor="ctr">
            <a:normAutofit fontScale="85000" lnSpcReduction="20000"/>
          </a:bodyPr>
          <a:lstStyle/>
          <a:p>
            <a:r>
              <a:rPr lang="en-KR" b="1" dirty="0">
                <a:solidFill>
                  <a:srgbClr val="C00000"/>
                </a:solidFill>
              </a:rPr>
              <a:t>Why Deep Learning</a:t>
            </a:r>
            <a:r>
              <a:rPr lang="en-KR" b="1" dirty="0">
                <a:solidFill>
                  <a:schemeClr val="accent5">
                    <a:lumMod val="50000"/>
                  </a:schemeClr>
                </a:solidFill>
              </a:rPr>
              <a:t> </a:t>
            </a:r>
          </a:p>
          <a:p>
            <a:endParaRPr lang="en-KR" dirty="0"/>
          </a:p>
          <a:p>
            <a:r>
              <a:rPr lang="en-KR" dirty="0"/>
              <a:t>Basic Elements in Deep Learning</a:t>
            </a:r>
          </a:p>
          <a:p>
            <a:endParaRPr lang="en-KR" dirty="0"/>
          </a:p>
          <a:p>
            <a:r>
              <a:rPr lang="en-US" dirty="0"/>
              <a:t>Mathematics for Machine &amp; Deep Learning</a:t>
            </a:r>
          </a:p>
          <a:p>
            <a:endParaRPr lang="en-US" dirty="0"/>
          </a:p>
          <a:p>
            <a:r>
              <a:rPr lang="en-US" dirty="0"/>
              <a:t>Hands on TensorFlow &amp; </a:t>
            </a:r>
            <a:r>
              <a:rPr lang="en-US" dirty="0" err="1"/>
              <a:t>TensorBoard</a:t>
            </a:r>
            <a:endParaRPr lang="en-US" dirty="0"/>
          </a:p>
          <a:p>
            <a:endParaRPr lang="en-US" dirty="0"/>
          </a:p>
          <a:p>
            <a:r>
              <a:rPr lang="en-US" dirty="0"/>
              <a:t>TensorFlow MLP implementation with MNIST </a:t>
            </a:r>
            <a:r>
              <a:rPr lang="en-US" dirty="0" err="1"/>
              <a:t>DataSample</a:t>
            </a:r>
            <a:endParaRPr lang="en-US" dirty="0"/>
          </a:p>
          <a:p>
            <a:endParaRPr lang="en-US" dirty="0"/>
          </a:p>
          <a:p>
            <a:r>
              <a:rPr lang="en-KR" dirty="0"/>
              <a:t>Q &amp; A</a:t>
            </a:r>
            <a:endParaRPr lang="en-US" dirty="0"/>
          </a:p>
          <a:p>
            <a:endParaRPr lang="en-KR" dirty="0"/>
          </a:p>
        </p:txBody>
      </p:sp>
      <p:pic>
        <p:nvPicPr>
          <p:cNvPr id="4" name="Picture 3">
            <a:extLst>
              <a:ext uri="{FF2B5EF4-FFF2-40B4-BE49-F238E27FC236}">
                <a16:creationId xmlns:a16="http://schemas.microsoft.com/office/drawing/2014/main" id="{A4297FC9-4333-5341-B168-3A8AB4CAEBF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95C48E55-DF85-D64B-81F6-EC3157C12C7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457C634F-14C1-9F4E-A5A3-4340DD831E51}"/>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Tree>
    <p:extLst>
      <p:ext uri="{BB962C8B-B14F-4D97-AF65-F5344CB8AC3E}">
        <p14:creationId xmlns:p14="http://schemas.microsoft.com/office/powerpoint/2010/main" val="3120410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5978A-DD38-0748-9315-F0F331373B92}"/>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DF36BC4C-3270-B34F-920E-8FE9930519AE}"/>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6" name="Picture 5" descr="A picture containing drawing&#10;&#10;Description automatically generated">
            <a:extLst>
              <a:ext uri="{FF2B5EF4-FFF2-40B4-BE49-F238E27FC236}">
                <a16:creationId xmlns:a16="http://schemas.microsoft.com/office/drawing/2014/main" id="{A391BEA2-10F4-7D40-8EB5-B39BEA9B5921}"/>
              </a:ext>
            </a:extLst>
          </p:cNvPr>
          <p:cNvPicPr>
            <a:picLocks noChangeAspect="1"/>
          </p:cNvPicPr>
          <p:nvPr/>
        </p:nvPicPr>
        <p:blipFill>
          <a:blip r:embed="rId3"/>
          <a:stretch>
            <a:fillRect/>
          </a:stretch>
        </p:blipFill>
        <p:spPr>
          <a:xfrm>
            <a:off x="0" y="6111750"/>
            <a:ext cx="2946400" cy="746250"/>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3E420811-8679-AA42-A2B0-FC1A1EB64FA3}"/>
              </a:ext>
            </a:extLst>
          </p:cNvPr>
          <p:cNvPicPr>
            <a:picLocks noChangeAspect="1"/>
          </p:cNvPicPr>
          <p:nvPr/>
        </p:nvPicPr>
        <p:blipFill>
          <a:blip r:embed="rId4"/>
          <a:stretch>
            <a:fillRect/>
          </a:stretch>
        </p:blipFill>
        <p:spPr>
          <a:xfrm>
            <a:off x="1059611" y="706952"/>
            <a:ext cx="10072777" cy="5444096"/>
          </a:xfrm>
          <a:prstGeom prst="rect">
            <a:avLst/>
          </a:prstGeom>
        </p:spPr>
      </p:pic>
    </p:spTree>
    <p:extLst>
      <p:ext uri="{BB962C8B-B14F-4D97-AF65-F5344CB8AC3E}">
        <p14:creationId xmlns:p14="http://schemas.microsoft.com/office/powerpoint/2010/main" val="313784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7B450C-F306-6447-884F-AD7425816C38}"/>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C2DBE77A-16AE-8B4F-93C5-BD148EB7C955}"/>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8" name="TextBox 7">
            <a:extLst>
              <a:ext uri="{FF2B5EF4-FFF2-40B4-BE49-F238E27FC236}">
                <a16:creationId xmlns:a16="http://schemas.microsoft.com/office/drawing/2014/main" id="{3E5B5F1E-48EE-9B45-A4D9-BB627D7BBCBA}"/>
              </a:ext>
            </a:extLst>
          </p:cNvPr>
          <p:cNvSpPr txBox="1"/>
          <p:nvPr/>
        </p:nvSpPr>
        <p:spPr>
          <a:xfrm>
            <a:off x="241539" y="1073011"/>
            <a:ext cx="11708921" cy="1077218"/>
          </a:xfrm>
          <a:prstGeom prst="rect">
            <a:avLst/>
          </a:prstGeom>
          <a:noFill/>
        </p:spPr>
        <p:txBody>
          <a:bodyPr wrap="square" rtlCol="0">
            <a:spAutoFit/>
          </a:bodyPr>
          <a:lstStyle/>
          <a:p>
            <a:r>
              <a:rPr lang="en-US" sz="3200" dirty="0">
                <a:latin typeface="Roboto"/>
              </a:rPr>
              <a:t>Any two tensors with the </a:t>
            </a:r>
            <a:r>
              <a:rPr lang="en-US" sz="3200" b="1" dirty="0">
                <a:latin typeface="Roboto"/>
              </a:rPr>
              <a:t>same shape</a:t>
            </a:r>
            <a:r>
              <a:rPr lang="en-US" sz="3200" dirty="0">
                <a:latin typeface="Roboto"/>
              </a:rPr>
              <a:t>, the result of </a:t>
            </a:r>
            <a:r>
              <a:rPr lang="en-US" sz="3200" b="1" dirty="0">
                <a:solidFill>
                  <a:srgbClr val="FF0000"/>
                </a:solidFill>
                <a:latin typeface="Roboto"/>
              </a:rPr>
              <a:t>any binary element-wise operation</a:t>
            </a:r>
            <a:r>
              <a:rPr lang="en-US" sz="3200" dirty="0">
                <a:latin typeface="Roboto"/>
              </a:rPr>
              <a:t> will be a tensor of that </a:t>
            </a:r>
            <a:r>
              <a:rPr lang="en-US" sz="3200" b="1" dirty="0">
                <a:latin typeface="Roboto"/>
              </a:rPr>
              <a:t>same shape</a:t>
            </a:r>
            <a:endParaRPr lang="en-KR" sz="3200" b="1" dirty="0"/>
          </a:p>
        </p:txBody>
      </p:sp>
      <p:pic>
        <p:nvPicPr>
          <p:cNvPr id="10" name="Picture 9" descr="A screenshot of a cell phone&#10;&#10;Description automatically generated">
            <a:extLst>
              <a:ext uri="{FF2B5EF4-FFF2-40B4-BE49-F238E27FC236}">
                <a16:creationId xmlns:a16="http://schemas.microsoft.com/office/drawing/2014/main" id="{D8580542-E402-B54B-AEA7-59CAFE451FEE}"/>
              </a:ext>
            </a:extLst>
          </p:cNvPr>
          <p:cNvPicPr>
            <a:picLocks noChangeAspect="1"/>
          </p:cNvPicPr>
          <p:nvPr/>
        </p:nvPicPr>
        <p:blipFill>
          <a:blip r:embed="rId3"/>
          <a:stretch>
            <a:fillRect/>
          </a:stretch>
        </p:blipFill>
        <p:spPr>
          <a:xfrm>
            <a:off x="885792" y="2150229"/>
            <a:ext cx="10420414" cy="396152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3DAF712-6AD0-4A42-A4C1-548532B9339C}"/>
              </a:ext>
            </a:extLst>
          </p:cNvPr>
          <p:cNvPicPr>
            <a:picLocks noChangeAspect="1"/>
          </p:cNvPicPr>
          <p:nvPr/>
        </p:nvPicPr>
        <p:blipFill>
          <a:blip r:embed="rId4"/>
          <a:stretch>
            <a:fillRect/>
          </a:stretch>
        </p:blipFill>
        <p:spPr>
          <a:xfrm>
            <a:off x="0" y="6111750"/>
            <a:ext cx="2946400" cy="746250"/>
          </a:xfrm>
          <a:prstGeom prst="rect">
            <a:avLst/>
          </a:prstGeom>
        </p:spPr>
      </p:pic>
    </p:spTree>
    <p:extLst>
      <p:ext uri="{BB962C8B-B14F-4D97-AF65-F5344CB8AC3E}">
        <p14:creationId xmlns:p14="http://schemas.microsoft.com/office/powerpoint/2010/main" val="2545904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A249CC-5277-8046-851A-3D65028EC4EE}"/>
              </a:ext>
            </a:extLst>
          </p:cNvPr>
          <p:cNvSpPr txBox="1"/>
          <p:nvPr/>
        </p:nvSpPr>
        <p:spPr>
          <a:xfrm>
            <a:off x="241539" y="1073011"/>
            <a:ext cx="11708921" cy="2554545"/>
          </a:xfrm>
          <a:prstGeom prst="rect">
            <a:avLst/>
          </a:prstGeom>
          <a:noFill/>
        </p:spPr>
        <p:txBody>
          <a:bodyPr wrap="square" rtlCol="0">
            <a:spAutoFit/>
          </a:bodyPr>
          <a:lstStyle/>
          <a:p>
            <a:r>
              <a:rPr lang="en-US" sz="3200" dirty="0">
                <a:latin typeface="Roboto"/>
              </a:rPr>
              <a:t>Specifically, elementwise </a:t>
            </a:r>
            <a:r>
              <a:rPr lang="en-US" sz="3200" b="1" dirty="0">
                <a:latin typeface="Roboto"/>
              </a:rPr>
              <a:t>multiplication of two matrices</a:t>
            </a:r>
            <a:r>
              <a:rPr lang="en-US" sz="3200" dirty="0">
                <a:latin typeface="Roboto"/>
              </a:rPr>
              <a:t> is called their </a:t>
            </a:r>
            <a:r>
              <a:rPr lang="en-US" sz="3200" b="1" i="1" dirty="0">
                <a:solidFill>
                  <a:srgbClr val="FF0000"/>
                </a:solidFill>
                <a:latin typeface="Roboto"/>
              </a:rPr>
              <a:t>Hadamard product</a:t>
            </a:r>
            <a:r>
              <a:rPr lang="en-US" sz="3200" b="1" dirty="0">
                <a:solidFill>
                  <a:srgbClr val="FF0000"/>
                </a:solidFill>
                <a:latin typeface="Roboto"/>
              </a:rPr>
              <a:t> </a:t>
            </a:r>
          </a:p>
          <a:p>
            <a:r>
              <a:rPr lang="en-US" sz="3200" dirty="0"/>
              <a:t>Multiplying or adding a tensor by a </a:t>
            </a:r>
            <a:r>
              <a:rPr lang="en-US" sz="3200" b="1" dirty="0"/>
              <a:t>scalar also does not change the shape of the tensor</a:t>
            </a:r>
            <a:r>
              <a:rPr lang="en-US" sz="3200" dirty="0"/>
              <a:t>, where each element of the </a:t>
            </a:r>
            <a:r>
              <a:rPr lang="en-US" sz="3200" b="1" dirty="0">
                <a:solidFill>
                  <a:srgbClr val="FF0000"/>
                </a:solidFill>
              </a:rPr>
              <a:t>operand tensor </a:t>
            </a:r>
            <a:r>
              <a:rPr lang="en-US" sz="3200" dirty="0"/>
              <a:t>will be added or multiplied by the scalar.</a:t>
            </a:r>
            <a:endParaRPr lang="en-KR" sz="3200" dirty="0"/>
          </a:p>
        </p:txBody>
      </p:sp>
      <p:pic>
        <p:nvPicPr>
          <p:cNvPr id="10" name="Picture 9">
            <a:extLst>
              <a:ext uri="{FF2B5EF4-FFF2-40B4-BE49-F238E27FC236}">
                <a16:creationId xmlns:a16="http://schemas.microsoft.com/office/drawing/2014/main" id="{7C965A5A-A25E-8F42-9FD5-105B7F5DEB6D}"/>
              </a:ext>
            </a:extLst>
          </p:cNvPr>
          <p:cNvPicPr>
            <a:picLocks noChangeAspect="1"/>
          </p:cNvPicPr>
          <p:nvPr/>
        </p:nvPicPr>
        <p:blipFill>
          <a:blip r:embed="rId2"/>
          <a:stretch>
            <a:fillRect/>
          </a:stretch>
        </p:blipFill>
        <p:spPr>
          <a:xfrm>
            <a:off x="0" y="0"/>
            <a:ext cx="12192000" cy="63941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61891399-1929-F642-A241-1DB355695A7A}"/>
              </a:ext>
            </a:extLst>
          </p:cNvPr>
          <p:cNvPicPr>
            <a:picLocks noChangeAspect="1"/>
          </p:cNvPicPr>
          <p:nvPr/>
        </p:nvPicPr>
        <p:blipFill>
          <a:blip r:embed="rId3"/>
          <a:stretch>
            <a:fillRect/>
          </a:stretch>
        </p:blipFill>
        <p:spPr>
          <a:xfrm>
            <a:off x="0" y="6111750"/>
            <a:ext cx="2946400" cy="746250"/>
          </a:xfrm>
          <a:prstGeom prst="rect">
            <a:avLst/>
          </a:prstGeom>
        </p:spPr>
      </p:pic>
      <p:sp>
        <p:nvSpPr>
          <p:cNvPr id="12" name="TextBox 11">
            <a:extLst>
              <a:ext uri="{FF2B5EF4-FFF2-40B4-BE49-F238E27FC236}">
                <a16:creationId xmlns:a16="http://schemas.microsoft.com/office/drawing/2014/main" id="{8FC80041-3F5C-814D-A110-182DCEAF364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13" name="Picture 12">
            <a:extLst>
              <a:ext uri="{FF2B5EF4-FFF2-40B4-BE49-F238E27FC236}">
                <a16:creationId xmlns:a16="http://schemas.microsoft.com/office/drawing/2014/main" id="{B36E8E86-6B0F-D544-9B7F-A8336E4F4883}"/>
              </a:ext>
            </a:extLst>
          </p:cNvPr>
          <p:cNvPicPr>
            <a:picLocks noChangeAspect="1"/>
          </p:cNvPicPr>
          <p:nvPr/>
        </p:nvPicPr>
        <p:blipFill>
          <a:blip r:embed="rId4"/>
          <a:stretch>
            <a:fillRect/>
          </a:stretch>
        </p:blipFill>
        <p:spPr>
          <a:xfrm>
            <a:off x="241539" y="3655878"/>
            <a:ext cx="5055080" cy="2455872"/>
          </a:xfrm>
          <a:prstGeom prst="rect">
            <a:avLst/>
          </a:prstGeom>
        </p:spPr>
      </p:pic>
      <p:pic>
        <p:nvPicPr>
          <p:cNvPr id="17" name="Picture 16">
            <a:extLst>
              <a:ext uri="{FF2B5EF4-FFF2-40B4-BE49-F238E27FC236}">
                <a16:creationId xmlns:a16="http://schemas.microsoft.com/office/drawing/2014/main" id="{603236A7-CBBB-624D-970E-2E51A2997883}"/>
              </a:ext>
            </a:extLst>
          </p:cNvPr>
          <p:cNvPicPr>
            <a:picLocks noChangeAspect="1"/>
          </p:cNvPicPr>
          <p:nvPr/>
        </p:nvPicPr>
        <p:blipFill>
          <a:blip r:embed="rId5"/>
          <a:stretch>
            <a:fillRect/>
          </a:stretch>
        </p:blipFill>
        <p:spPr>
          <a:xfrm>
            <a:off x="5362197" y="5089807"/>
            <a:ext cx="6588262" cy="1377815"/>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62EB372D-66F4-1643-8DA8-07BF40F58824}"/>
              </a:ext>
            </a:extLst>
          </p:cNvPr>
          <p:cNvPicPr>
            <a:picLocks noChangeAspect="1"/>
          </p:cNvPicPr>
          <p:nvPr/>
        </p:nvPicPr>
        <p:blipFill>
          <a:blip r:embed="rId6"/>
          <a:stretch>
            <a:fillRect/>
          </a:stretch>
        </p:blipFill>
        <p:spPr>
          <a:xfrm>
            <a:off x="5362197" y="3627556"/>
            <a:ext cx="6588261" cy="1377815"/>
          </a:xfrm>
          <a:prstGeom prst="rect">
            <a:avLst/>
          </a:prstGeom>
        </p:spPr>
      </p:pic>
    </p:spTree>
    <p:extLst>
      <p:ext uri="{BB962C8B-B14F-4D97-AF65-F5344CB8AC3E}">
        <p14:creationId xmlns:p14="http://schemas.microsoft.com/office/powerpoint/2010/main" val="3708603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8F1544-4AE4-6248-B543-86369BB6FA1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7FAAF377-11C5-0C4E-9743-630447BB4B2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50F02D9C-72AA-514C-88C2-B2FDA30077B1}"/>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10" name="TextBox 9">
            <a:extLst>
              <a:ext uri="{FF2B5EF4-FFF2-40B4-BE49-F238E27FC236}">
                <a16:creationId xmlns:a16="http://schemas.microsoft.com/office/drawing/2014/main" id="{3E800734-6676-2D43-B890-89691FE6371E}"/>
              </a:ext>
            </a:extLst>
          </p:cNvPr>
          <p:cNvSpPr txBox="1"/>
          <p:nvPr/>
        </p:nvSpPr>
        <p:spPr>
          <a:xfrm>
            <a:off x="241539" y="1073011"/>
            <a:ext cx="11708921" cy="2062103"/>
          </a:xfrm>
          <a:prstGeom prst="rect">
            <a:avLst/>
          </a:prstGeom>
          <a:noFill/>
        </p:spPr>
        <p:txBody>
          <a:bodyPr wrap="square" rtlCol="0">
            <a:spAutoFit/>
          </a:bodyPr>
          <a:lstStyle/>
          <a:p>
            <a:r>
              <a:rPr lang="en-US" sz="3200" dirty="0">
                <a:latin typeface="Roboto"/>
              </a:rPr>
              <a:t>Reduction: One useful operation that we can perform with arbitrary tensors is to calculate the sum of their elements. In mathematical notation, we express sums using the </a:t>
            </a:r>
            <a:r>
              <a:rPr lang="en-US" sz="3200" dirty="0">
                <a:latin typeface="STIXGeneral-Regular" pitchFamily="2" charset="2"/>
              </a:rPr>
              <a:t>∑</a:t>
            </a:r>
            <a:r>
              <a:rPr lang="en-US" sz="3200" dirty="0">
                <a:latin typeface="Roboto"/>
              </a:rPr>
              <a:t> symbol. To express the </a:t>
            </a:r>
            <a:r>
              <a:rPr lang="en-US" sz="3200" b="1" dirty="0">
                <a:solidFill>
                  <a:srgbClr val="FF0000"/>
                </a:solidFill>
                <a:latin typeface="Roboto"/>
              </a:rPr>
              <a:t>sum of the elements in a vector </a:t>
            </a:r>
            <a:r>
              <a:rPr lang="en-US" sz="3200" b="1" dirty="0">
                <a:solidFill>
                  <a:srgbClr val="FF0000"/>
                </a:solidFill>
                <a:latin typeface="STIXGeneral" pitchFamily="2" charset="2"/>
              </a:rPr>
              <a:t>𝐱</a:t>
            </a:r>
            <a:r>
              <a:rPr lang="en-US" sz="3200" b="1" dirty="0">
                <a:solidFill>
                  <a:srgbClr val="FF0000"/>
                </a:solidFill>
                <a:latin typeface="Roboto"/>
              </a:rPr>
              <a:t> of length </a:t>
            </a:r>
            <a:r>
              <a:rPr lang="en-US" sz="3200" b="1" dirty="0">
                <a:solidFill>
                  <a:srgbClr val="FF0000"/>
                </a:solidFill>
                <a:latin typeface="STIXGeneral-Italic" pitchFamily="2" charset="2"/>
              </a:rPr>
              <a:t>𝑑</a:t>
            </a:r>
            <a:endParaRPr lang="en-KR" sz="3200" b="1" dirty="0">
              <a:solidFill>
                <a:srgbClr val="FF0000"/>
              </a:solidFill>
            </a:endParaRPr>
          </a:p>
        </p:txBody>
      </p:sp>
      <p:pic>
        <p:nvPicPr>
          <p:cNvPr id="12" name="Picture 11" descr="A screenshot of a cell phone&#10;&#10;Description automatically generated">
            <a:extLst>
              <a:ext uri="{FF2B5EF4-FFF2-40B4-BE49-F238E27FC236}">
                <a16:creationId xmlns:a16="http://schemas.microsoft.com/office/drawing/2014/main" id="{FC0C7CF6-7668-A443-A9F1-34FADB4BED84}"/>
              </a:ext>
            </a:extLst>
          </p:cNvPr>
          <p:cNvPicPr>
            <a:picLocks noChangeAspect="1"/>
          </p:cNvPicPr>
          <p:nvPr/>
        </p:nvPicPr>
        <p:blipFill>
          <a:blip r:embed="rId4"/>
          <a:stretch>
            <a:fillRect/>
          </a:stretch>
        </p:blipFill>
        <p:spPr>
          <a:xfrm>
            <a:off x="241539" y="3283582"/>
            <a:ext cx="5382884" cy="267970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934B0E9-5356-BF4E-9C8E-09A88CDAE44B}"/>
              </a:ext>
            </a:extLst>
          </p:cNvPr>
          <p:cNvPicPr>
            <a:picLocks noChangeAspect="1"/>
          </p:cNvPicPr>
          <p:nvPr/>
        </p:nvPicPr>
        <p:blipFill>
          <a:blip r:embed="rId5"/>
          <a:stretch>
            <a:fillRect/>
          </a:stretch>
        </p:blipFill>
        <p:spPr>
          <a:xfrm>
            <a:off x="5802701" y="3283583"/>
            <a:ext cx="6096000" cy="2679699"/>
          </a:xfrm>
          <a:prstGeom prst="rect">
            <a:avLst/>
          </a:prstGeom>
        </p:spPr>
      </p:pic>
    </p:spTree>
    <p:extLst>
      <p:ext uri="{BB962C8B-B14F-4D97-AF65-F5344CB8AC3E}">
        <p14:creationId xmlns:p14="http://schemas.microsoft.com/office/powerpoint/2010/main" val="1862066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47B4F-91F6-E746-959B-86240A61FDF8}"/>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A601569-7F66-3E4D-8AE9-C53BD0BC6B6E}"/>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FAC410DC-DFC5-374A-ABF9-BE70CEE5A7EB}"/>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9" name="TextBox 8">
            <a:extLst>
              <a:ext uri="{FF2B5EF4-FFF2-40B4-BE49-F238E27FC236}">
                <a16:creationId xmlns:a16="http://schemas.microsoft.com/office/drawing/2014/main" id="{C2CF8E2D-1683-0642-AFF5-0E8D9518BB86}"/>
              </a:ext>
            </a:extLst>
          </p:cNvPr>
          <p:cNvSpPr txBox="1"/>
          <p:nvPr/>
        </p:nvSpPr>
        <p:spPr>
          <a:xfrm>
            <a:off x="241539" y="1073011"/>
            <a:ext cx="11708921" cy="2062103"/>
          </a:xfrm>
          <a:prstGeom prst="rect">
            <a:avLst/>
          </a:prstGeom>
          <a:noFill/>
        </p:spPr>
        <p:txBody>
          <a:bodyPr wrap="square" rtlCol="0">
            <a:spAutoFit/>
          </a:bodyPr>
          <a:lstStyle/>
          <a:p>
            <a:r>
              <a:rPr lang="en-US" sz="3200" dirty="0">
                <a:latin typeface="Roboto"/>
              </a:rPr>
              <a:t>Reduction:</a:t>
            </a:r>
            <a:r>
              <a:rPr lang="ko-KR" altLang="en-US" sz="3200" dirty="0">
                <a:latin typeface="Roboto"/>
              </a:rPr>
              <a:t> </a:t>
            </a:r>
            <a:r>
              <a:rPr lang="en-KR" sz="3200" dirty="0"/>
              <a:t>Specifying </a:t>
            </a:r>
            <a:r>
              <a:rPr lang="en-KR" sz="3200" b="1" dirty="0">
                <a:solidFill>
                  <a:srgbClr val="FF0000"/>
                </a:solidFill>
              </a:rPr>
              <a:t>axis=1 will reduce the column dimension </a:t>
            </a:r>
            <a:r>
              <a:rPr lang="en-KR" sz="3200" dirty="0"/>
              <a:t>(axis 1) by summing up elements of all the columns. Thus, the dimension of axis 1 of the input is lost in the output shape.</a:t>
            </a:r>
          </a:p>
          <a:p>
            <a:endParaRPr lang="en-KR" sz="3200" b="1" dirty="0">
              <a:solidFill>
                <a:srgbClr val="FF0000"/>
              </a:solidFill>
            </a:endParaRPr>
          </a:p>
        </p:txBody>
      </p:sp>
      <p:pic>
        <p:nvPicPr>
          <p:cNvPr id="11" name="Picture 10" descr="A screenshot of a cell phone screen with text&#10;&#10;Description automatically generated">
            <a:extLst>
              <a:ext uri="{FF2B5EF4-FFF2-40B4-BE49-F238E27FC236}">
                <a16:creationId xmlns:a16="http://schemas.microsoft.com/office/drawing/2014/main" id="{A22E4127-FF66-F642-8EBC-B33FC5FABBF2}"/>
              </a:ext>
            </a:extLst>
          </p:cNvPr>
          <p:cNvPicPr>
            <a:picLocks noChangeAspect="1"/>
          </p:cNvPicPr>
          <p:nvPr/>
        </p:nvPicPr>
        <p:blipFill>
          <a:blip r:embed="rId4"/>
          <a:stretch>
            <a:fillRect/>
          </a:stretch>
        </p:blipFill>
        <p:spPr>
          <a:xfrm>
            <a:off x="241539" y="2782549"/>
            <a:ext cx="5520906" cy="332920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FF0B3A1-4A4A-3149-9CFD-B45BCB23E3FD}"/>
              </a:ext>
            </a:extLst>
          </p:cNvPr>
          <p:cNvPicPr>
            <a:picLocks noChangeAspect="1"/>
          </p:cNvPicPr>
          <p:nvPr/>
        </p:nvPicPr>
        <p:blipFill>
          <a:blip r:embed="rId5"/>
          <a:stretch>
            <a:fillRect/>
          </a:stretch>
        </p:blipFill>
        <p:spPr>
          <a:xfrm>
            <a:off x="6096000" y="2778235"/>
            <a:ext cx="5797190" cy="3329201"/>
          </a:xfrm>
          <a:prstGeom prst="rect">
            <a:avLst/>
          </a:prstGeom>
        </p:spPr>
      </p:pic>
      <p:sp>
        <p:nvSpPr>
          <p:cNvPr id="14" name="TextBox 13">
            <a:extLst>
              <a:ext uri="{FF2B5EF4-FFF2-40B4-BE49-F238E27FC236}">
                <a16:creationId xmlns:a16="http://schemas.microsoft.com/office/drawing/2014/main" id="{EC80A1B9-BE4F-484E-95E4-AC6B4868602B}"/>
              </a:ext>
            </a:extLst>
          </p:cNvPr>
          <p:cNvSpPr txBox="1"/>
          <p:nvPr/>
        </p:nvSpPr>
        <p:spPr>
          <a:xfrm>
            <a:off x="8660921" y="6297283"/>
            <a:ext cx="1346651" cy="369332"/>
          </a:xfrm>
          <a:prstGeom prst="rect">
            <a:avLst/>
          </a:prstGeom>
          <a:noFill/>
        </p:spPr>
        <p:txBody>
          <a:bodyPr wrap="none" rtlCol="0">
            <a:spAutoFit/>
          </a:bodyPr>
          <a:lstStyle/>
          <a:p>
            <a:r>
              <a:rPr lang="en-US" dirty="0"/>
              <a:t>Axis value: 0</a:t>
            </a:r>
            <a:endParaRPr lang="en-KR" dirty="0"/>
          </a:p>
        </p:txBody>
      </p:sp>
      <p:sp>
        <p:nvSpPr>
          <p:cNvPr id="15" name="TextBox 14">
            <a:extLst>
              <a:ext uri="{FF2B5EF4-FFF2-40B4-BE49-F238E27FC236}">
                <a16:creationId xmlns:a16="http://schemas.microsoft.com/office/drawing/2014/main" id="{42965B86-46CF-3D42-8DEB-85995DB4A51E}"/>
              </a:ext>
            </a:extLst>
          </p:cNvPr>
          <p:cNvSpPr txBox="1"/>
          <p:nvPr/>
        </p:nvSpPr>
        <p:spPr>
          <a:xfrm>
            <a:off x="3174548" y="6297283"/>
            <a:ext cx="1399550" cy="369332"/>
          </a:xfrm>
          <a:prstGeom prst="rect">
            <a:avLst/>
          </a:prstGeom>
          <a:noFill/>
        </p:spPr>
        <p:txBody>
          <a:bodyPr wrap="none" rtlCol="0">
            <a:spAutoFit/>
          </a:bodyPr>
          <a:lstStyle/>
          <a:p>
            <a:r>
              <a:rPr lang="en-US" dirty="0"/>
              <a:t>Axis value: 1 </a:t>
            </a:r>
            <a:endParaRPr lang="en-KR" dirty="0"/>
          </a:p>
        </p:txBody>
      </p:sp>
    </p:spTree>
    <p:extLst>
      <p:ext uri="{BB962C8B-B14F-4D97-AF65-F5344CB8AC3E}">
        <p14:creationId xmlns:p14="http://schemas.microsoft.com/office/powerpoint/2010/main" val="200426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2EA72-6117-114D-9DB1-C97AA5D9E1D7}"/>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20550809-CC26-674D-A17E-F03184E23095}"/>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8C9023A1-5F76-4D4A-A300-A4D896FB19AE}"/>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10" name="TextBox 9">
            <a:extLst>
              <a:ext uri="{FF2B5EF4-FFF2-40B4-BE49-F238E27FC236}">
                <a16:creationId xmlns:a16="http://schemas.microsoft.com/office/drawing/2014/main" id="{6087311E-6605-A74C-BCCA-6965EA490127}"/>
              </a:ext>
            </a:extLst>
          </p:cNvPr>
          <p:cNvSpPr txBox="1"/>
          <p:nvPr/>
        </p:nvSpPr>
        <p:spPr>
          <a:xfrm>
            <a:off x="241539" y="1073011"/>
            <a:ext cx="11708921" cy="1077218"/>
          </a:xfrm>
          <a:prstGeom prst="rect">
            <a:avLst/>
          </a:prstGeom>
          <a:noFill/>
        </p:spPr>
        <p:txBody>
          <a:bodyPr wrap="square" rtlCol="0">
            <a:spAutoFit/>
          </a:bodyPr>
          <a:lstStyle/>
          <a:p>
            <a:r>
              <a:rPr lang="en-US" sz="3200" dirty="0">
                <a:latin typeface="Roboto"/>
              </a:rPr>
              <a:t>Reducing a matrix along both rows and columns via summation </a:t>
            </a:r>
            <a:r>
              <a:rPr lang="en-US" sz="3200" b="1" dirty="0">
                <a:solidFill>
                  <a:srgbClr val="FF0000"/>
                </a:solidFill>
                <a:latin typeface="Roboto"/>
              </a:rPr>
              <a:t>is equivalent </a:t>
            </a:r>
            <a:r>
              <a:rPr lang="en-US" sz="3200" dirty="0">
                <a:latin typeface="Roboto"/>
              </a:rPr>
              <a:t>to summing up all the elements of the matrix.</a:t>
            </a:r>
            <a:endParaRPr lang="en-KR" sz="3200" b="1" dirty="0">
              <a:solidFill>
                <a:srgbClr val="FF0000"/>
              </a:solidFill>
            </a:endParaRPr>
          </a:p>
        </p:txBody>
      </p:sp>
      <p:pic>
        <p:nvPicPr>
          <p:cNvPr id="12" name="Picture 11" descr="A close up of a screen&#10;&#10;Description automatically generated">
            <a:extLst>
              <a:ext uri="{FF2B5EF4-FFF2-40B4-BE49-F238E27FC236}">
                <a16:creationId xmlns:a16="http://schemas.microsoft.com/office/drawing/2014/main" id="{0D594497-F477-5A4E-923E-38EE79BEDEDF}"/>
              </a:ext>
            </a:extLst>
          </p:cNvPr>
          <p:cNvPicPr>
            <a:picLocks noChangeAspect="1"/>
          </p:cNvPicPr>
          <p:nvPr/>
        </p:nvPicPr>
        <p:blipFill>
          <a:blip r:embed="rId4"/>
          <a:stretch>
            <a:fillRect/>
          </a:stretch>
        </p:blipFill>
        <p:spPr>
          <a:xfrm>
            <a:off x="413827" y="2374809"/>
            <a:ext cx="11111063" cy="1756180"/>
          </a:xfrm>
          <a:prstGeom prst="rect">
            <a:avLst/>
          </a:prstGeom>
        </p:spPr>
      </p:pic>
      <p:pic>
        <p:nvPicPr>
          <p:cNvPr id="14" name="Picture 13" descr="A close up of a screen&#10;&#10;Description automatically generated">
            <a:extLst>
              <a:ext uri="{FF2B5EF4-FFF2-40B4-BE49-F238E27FC236}">
                <a16:creationId xmlns:a16="http://schemas.microsoft.com/office/drawing/2014/main" id="{D9D9234E-63E6-2141-B640-9632AD9F9314}"/>
              </a:ext>
            </a:extLst>
          </p:cNvPr>
          <p:cNvPicPr>
            <a:picLocks noChangeAspect="1"/>
          </p:cNvPicPr>
          <p:nvPr/>
        </p:nvPicPr>
        <p:blipFill>
          <a:blip r:embed="rId5"/>
          <a:stretch>
            <a:fillRect/>
          </a:stretch>
        </p:blipFill>
        <p:spPr>
          <a:xfrm>
            <a:off x="343258" y="4355569"/>
            <a:ext cx="11181632" cy="1756180"/>
          </a:xfrm>
          <a:prstGeom prst="rect">
            <a:avLst/>
          </a:prstGeom>
        </p:spPr>
      </p:pic>
    </p:spTree>
    <p:extLst>
      <p:ext uri="{BB962C8B-B14F-4D97-AF65-F5344CB8AC3E}">
        <p14:creationId xmlns:p14="http://schemas.microsoft.com/office/powerpoint/2010/main" val="222410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F19FD4-9A38-3645-8857-EC61827F28C8}"/>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1419A56C-571A-0940-BD23-D8F2034A121A}"/>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F5FE1F85-6065-EE42-BEBC-6808EAF8B683}"/>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7" name="TextBox 6">
            <a:extLst>
              <a:ext uri="{FF2B5EF4-FFF2-40B4-BE49-F238E27FC236}">
                <a16:creationId xmlns:a16="http://schemas.microsoft.com/office/drawing/2014/main" id="{C55BAB02-C26E-F14C-93C0-A43C58CC746D}"/>
              </a:ext>
            </a:extLst>
          </p:cNvPr>
          <p:cNvSpPr txBox="1"/>
          <p:nvPr/>
        </p:nvSpPr>
        <p:spPr>
          <a:xfrm>
            <a:off x="241539" y="1073011"/>
            <a:ext cx="11708921" cy="1077218"/>
          </a:xfrm>
          <a:prstGeom prst="rect">
            <a:avLst/>
          </a:prstGeom>
          <a:noFill/>
        </p:spPr>
        <p:txBody>
          <a:bodyPr wrap="square" rtlCol="0">
            <a:spAutoFit/>
          </a:bodyPr>
          <a:lstStyle/>
          <a:p>
            <a:r>
              <a:rPr lang="en-US" sz="3200" dirty="0">
                <a:latin typeface="Roboto"/>
              </a:rPr>
              <a:t>Likewise, the function for </a:t>
            </a:r>
            <a:r>
              <a:rPr lang="en-US" sz="3200" b="1" dirty="0">
                <a:solidFill>
                  <a:srgbClr val="FF0000"/>
                </a:solidFill>
                <a:latin typeface="Roboto"/>
              </a:rPr>
              <a:t>calculating the mean </a:t>
            </a:r>
            <a:r>
              <a:rPr lang="en-US" sz="3200" dirty="0">
                <a:latin typeface="Roboto"/>
              </a:rPr>
              <a:t>can also reduce a tensor along the specified axes</a:t>
            </a:r>
            <a:endParaRPr lang="en-KR" sz="3200" dirty="0"/>
          </a:p>
        </p:txBody>
      </p:sp>
      <p:pic>
        <p:nvPicPr>
          <p:cNvPr id="10" name="Picture 9" descr="A screenshot of a cell phone screen with text&#10;&#10;Description automatically generated">
            <a:extLst>
              <a:ext uri="{FF2B5EF4-FFF2-40B4-BE49-F238E27FC236}">
                <a16:creationId xmlns:a16="http://schemas.microsoft.com/office/drawing/2014/main" id="{DF1954C1-75AE-9F49-A9EE-443F977390F7}"/>
              </a:ext>
            </a:extLst>
          </p:cNvPr>
          <p:cNvPicPr>
            <a:picLocks noChangeAspect="1"/>
          </p:cNvPicPr>
          <p:nvPr/>
        </p:nvPicPr>
        <p:blipFill>
          <a:blip r:embed="rId4"/>
          <a:stretch>
            <a:fillRect/>
          </a:stretch>
        </p:blipFill>
        <p:spPr>
          <a:xfrm>
            <a:off x="959987" y="2210625"/>
            <a:ext cx="10272024" cy="3840728"/>
          </a:xfrm>
          <a:prstGeom prst="rect">
            <a:avLst/>
          </a:prstGeom>
        </p:spPr>
      </p:pic>
    </p:spTree>
    <p:extLst>
      <p:ext uri="{BB962C8B-B14F-4D97-AF65-F5344CB8AC3E}">
        <p14:creationId xmlns:p14="http://schemas.microsoft.com/office/powerpoint/2010/main" val="132613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FE080F-E018-C446-BCAD-DAE942F0CF00}"/>
              </a:ext>
            </a:extLst>
          </p:cNvPr>
          <p:cNvPicPr>
            <a:picLocks noChangeAspect="1"/>
          </p:cNvPicPr>
          <p:nvPr/>
        </p:nvPicPr>
        <p:blipFill>
          <a:blip r:embed="rId2"/>
          <a:stretch>
            <a:fillRect/>
          </a:stretch>
        </p:blipFill>
        <p:spPr>
          <a:xfrm>
            <a:off x="0" y="0"/>
            <a:ext cx="12192000" cy="63941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44CD36D-1C05-3943-9A48-24A34D8B8D02}"/>
              </a:ext>
            </a:extLst>
          </p:cNvPr>
          <p:cNvPicPr>
            <a:picLocks noChangeAspect="1"/>
          </p:cNvPicPr>
          <p:nvPr/>
        </p:nvPicPr>
        <p:blipFill>
          <a:blip r:embed="rId3"/>
          <a:stretch>
            <a:fillRect/>
          </a:stretch>
        </p:blipFill>
        <p:spPr>
          <a:xfrm>
            <a:off x="0" y="6111750"/>
            <a:ext cx="2946400" cy="746250"/>
          </a:xfrm>
          <a:prstGeom prst="rect">
            <a:avLst/>
          </a:prstGeom>
        </p:spPr>
      </p:pic>
      <p:sp>
        <p:nvSpPr>
          <p:cNvPr id="7" name="TextBox 6">
            <a:extLst>
              <a:ext uri="{FF2B5EF4-FFF2-40B4-BE49-F238E27FC236}">
                <a16:creationId xmlns:a16="http://schemas.microsoft.com/office/drawing/2014/main" id="{3923EC70-F1B4-E945-8433-B5CD60468D8F}"/>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8" name="TextBox 7">
            <a:extLst>
              <a:ext uri="{FF2B5EF4-FFF2-40B4-BE49-F238E27FC236}">
                <a16:creationId xmlns:a16="http://schemas.microsoft.com/office/drawing/2014/main" id="{C4A8F6BD-F940-A44D-87F5-BEFABDDC73AF}"/>
              </a:ext>
            </a:extLst>
          </p:cNvPr>
          <p:cNvSpPr txBox="1"/>
          <p:nvPr/>
        </p:nvSpPr>
        <p:spPr>
          <a:xfrm>
            <a:off x="241539" y="1073011"/>
            <a:ext cx="11708921" cy="1077218"/>
          </a:xfrm>
          <a:prstGeom prst="rect">
            <a:avLst/>
          </a:prstGeom>
          <a:noFill/>
        </p:spPr>
        <p:txBody>
          <a:bodyPr wrap="square" rtlCol="0">
            <a:spAutoFit/>
          </a:bodyPr>
          <a:lstStyle/>
          <a:p>
            <a:r>
              <a:rPr lang="en-US" sz="3200" dirty="0">
                <a:latin typeface="Roboto"/>
              </a:rPr>
              <a:t>It can be useful to </a:t>
            </a:r>
            <a:r>
              <a:rPr lang="en-US" sz="3200" b="1" dirty="0">
                <a:latin typeface="Roboto"/>
              </a:rPr>
              <a:t>keep the number of axes unchanged </a:t>
            </a:r>
            <a:r>
              <a:rPr lang="en-US" sz="3200" dirty="0">
                <a:latin typeface="Roboto"/>
              </a:rPr>
              <a:t>when </a:t>
            </a:r>
            <a:r>
              <a:rPr lang="en-US" sz="3200" b="1" dirty="0">
                <a:solidFill>
                  <a:srgbClr val="FF0000"/>
                </a:solidFill>
                <a:latin typeface="Roboto"/>
              </a:rPr>
              <a:t>invoking the function for calculating the sum or mean</a:t>
            </a:r>
            <a:endParaRPr lang="en-KR" sz="3200" b="1" dirty="0">
              <a:solidFill>
                <a:srgbClr val="FF0000"/>
              </a:solidFill>
            </a:endParaRPr>
          </a:p>
        </p:txBody>
      </p:sp>
      <p:pic>
        <p:nvPicPr>
          <p:cNvPr id="10" name="Picture 9" descr="A screenshot of a cell phone&#10;&#10;Description automatically generated">
            <a:extLst>
              <a:ext uri="{FF2B5EF4-FFF2-40B4-BE49-F238E27FC236}">
                <a16:creationId xmlns:a16="http://schemas.microsoft.com/office/drawing/2014/main" id="{D2A0177B-C7F1-7D4A-A8A9-6C4AD405D5D8}"/>
              </a:ext>
            </a:extLst>
          </p:cNvPr>
          <p:cNvPicPr>
            <a:picLocks noChangeAspect="1"/>
          </p:cNvPicPr>
          <p:nvPr/>
        </p:nvPicPr>
        <p:blipFill>
          <a:blip r:embed="rId4"/>
          <a:stretch>
            <a:fillRect/>
          </a:stretch>
        </p:blipFill>
        <p:spPr>
          <a:xfrm>
            <a:off x="241538" y="2345572"/>
            <a:ext cx="4986069" cy="3766178"/>
          </a:xfrm>
          <a:prstGeom prst="rect">
            <a:avLst/>
          </a:prstGeom>
        </p:spPr>
      </p:pic>
      <p:pic>
        <p:nvPicPr>
          <p:cNvPr id="12" name="Picture 11" descr="A screenshot of a cell phone screen with text&#10;&#10;Description automatically generated">
            <a:extLst>
              <a:ext uri="{FF2B5EF4-FFF2-40B4-BE49-F238E27FC236}">
                <a16:creationId xmlns:a16="http://schemas.microsoft.com/office/drawing/2014/main" id="{03F82114-A522-754A-AF2D-22431A7C3B29}"/>
              </a:ext>
            </a:extLst>
          </p:cNvPr>
          <p:cNvPicPr>
            <a:picLocks noChangeAspect="1"/>
          </p:cNvPicPr>
          <p:nvPr/>
        </p:nvPicPr>
        <p:blipFill>
          <a:blip r:embed="rId5"/>
          <a:stretch>
            <a:fillRect/>
          </a:stretch>
        </p:blipFill>
        <p:spPr>
          <a:xfrm>
            <a:off x="5434642" y="2266620"/>
            <a:ext cx="6515818" cy="3845130"/>
          </a:xfrm>
          <a:prstGeom prst="rect">
            <a:avLst/>
          </a:prstGeom>
        </p:spPr>
      </p:pic>
    </p:spTree>
    <p:extLst>
      <p:ext uri="{BB962C8B-B14F-4D97-AF65-F5344CB8AC3E}">
        <p14:creationId xmlns:p14="http://schemas.microsoft.com/office/powerpoint/2010/main" val="1428637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4FA0D4-7A6A-AE46-A975-DDEDE8BB3C55}"/>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2E8D86DF-B36E-BF4E-9FEC-CBBD5C5BFAEF}"/>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339A0E49-D217-8043-BC96-85398D2C256E}"/>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pic>
        <p:nvPicPr>
          <p:cNvPr id="13" name="Picture 12" descr="A screen shot of a social media post&#10;&#10;Description automatically generated">
            <a:extLst>
              <a:ext uri="{FF2B5EF4-FFF2-40B4-BE49-F238E27FC236}">
                <a16:creationId xmlns:a16="http://schemas.microsoft.com/office/drawing/2014/main" id="{EBC8D8C3-BF2F-8743-AFAB-475E42F5D2BA}"/>
              </a:ext>
            </a:extLst>
          </p:cNvPr>
          <p:cNvPicPr>
            <a:picLocks noChangeAspect="1"/>
          </p:cNvPicPr>
          <p:nvPr/>
        </p:nvPicPr>
        <p:blipFill>
          <a:blip r:embed="rId4"/>
          <a:stretch>
            <a:fillRect/>
          </a:stretch>
        </p:blipFill>
        <p:spPr>
          <a:xfrm>
            <a:off x="345057" y="2524357"/>
            <a:ext cx="11128076" cy="3368569"/>
          </a:xfrm>
          <a:prstGeom prst="rect">
            <a:avLst/>
          </a:prstGeom>
        </p:spPr>
      </p:pic>
      <p:pic>
        <p:nvPicPr>
          <p:cNvPr id="14" name="Picture 13">
            <a:extLst>
              <a:ext uri="{FF2B5EF4-FFF2-40B4-BE49-F238E27FC236}">
                <a16:creationId xmlns:a16="http://schemas.microsoft.com/office/drawing/2014/main" id="{217CE9E5-5BC8-244C-B46B-A2DC610D3E38}"/>
              </a:ext>
            </a:extLst>
          </p:cNvPr>
          <p:cNvPicPr>
            <a:picLocks noChangeAspect="1"/>
          </p:cNvPicPr>
          <p:nvPr/>
        </p:nvPicPr>
        <p:blipFill>
          <a:blip r:embed="rId5"/>
          <a:stretch>
            <a:fillRect/>
          </a:stretch>
        </p:blipFill>
        <p:spPr>
          <a:xfrm>
            <a:off x="345057" y="965074"/>
            <a:ext cx="11128076" cy="1336954"/>
          </a:xfrm>
          <a:prstGeom prst="rect">
            <a:avLst/>
          </a:prstGeom>
        </p:spPr>
      </p:pic>
    </p:spTree>
    <p:extLst>
      <p:ext uri="{BB962C8B-B14F-4D97-AF65-F5344CB8AC3E}">
        <p14:creationId xmlns:p14="http://schemas.microsoft.com/office/powerpoint/2010/main" val="11063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F6D623-9833-1D4D-8530-114CEBEA5B61}"/>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E5411498-016A-E147-8D04-2CC4F7153676}"/>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51D6CB4C-509A-824C-BADC-3963CB11BE99}"/>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7" name="TextBox 6">
            <a:extLst>
              <a:ext uri="{FF2B5EF4-FFF2-40B4-BE49-F238E27FC236}">
                <a16:creationId xmlns:a16="http://schemas.microsoft.com/office/drawing/2014/main" id="{0A6482E6-C74B-D243-9A05-48D6C027AAFB}"/>
              </a:ext>
            </a:extLst>
          </p:cNvPr>
          <p:cNvSpPr txBox="1"/>
          <p:nvPr/>
        </p:nvSpPr>
        <p:spPr>
          <a:xfrm>
            <a:off x="241539" y="1073011"/>
            <a:ext cx="11708921" cy="4524315"/>
          </a:xfrm>
          <a:prstGeom prst="rect">
            <a:avLst/>
          </a:prstGeom>
          <a:noFill/>
        </p:spPr>
        <p:txBody>
          <a:bodyPr wrap="square" rtlCol="0">
            <a:spAutoFit/>
          </a:bodyPr>
          <a:lstStyle/>
          <a:p>
            <a:r>
              <a:rPr lang="en-KR" sz="3200" b="1" dirty="0">
                <a:solidFill>
                  <a:srgbClr val="FF0000"/>
                </a:solidFill>
              </a:rPr>
              <a:t>Summary</a:t>
            </a:r>
          </a:p>
          <a:p>
            <a:endParaRPr lang="en-KR" sz="3200" b="1" dirty="0">
              <a:solidFill>
                <a:srgbClr val="FF0000"/>
              </a:solidFill>
            </a:endParaRPr>
          </a:p>
          <a:p>
            <a:pPr marL="457200" indent="-457200">
              <a:buFont typeface="Arial" panose="020B0604020202020204" pitchFamily="34" charset="0"/>
              <a:buChar char="•"/>
            </a:pPr>
            <a:r>
              <a:rPr lang="en-US" sz="3200" dirty="0"/>
              <a:t>Scalars, vectors, matrices, and tensors are basic mathematical objects in linear algebra</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Vectors generalize scalars, and matrices generalize vectors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Scalars, vectors, matrices, and tensors have zero, one, two, and an arbitrary number of axes, respectively</a:t>
            </a:r>
          </a:p>
        </p:txBody>
      </p:sp>
    </p:spTree>
    <p:extLst>
      <p:ext uri="{BB962C8B-B14F-4D97-AF65-F5344CB8AC3E}">
        <p14:creationId xmlns:p14="http://schemas.microsoft.com/office/powerpoint/2010/main" val="303757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AB309-73AD-CC42-BCFB-9351A8EF34AA}"/>
              </a:ext>
            </a:extLst>
          </p:cNvPr>
          <p:cNvPicPr>
            <a:picLocks noChangeAspect="1"/>
          </p:cNvPicPr>
          <p:nvPr/>
        </p:nvPicPr>
        <p:blipFill>
          <a:blip r:embed="rId3"/>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7B8AFE72-D114-1D4F-9B0E-2E662E525DB4}"/>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sp>
        <p:nvSpPr>
          <p:cNvPr id="6" name="TextBox 5">
            <a:extLst>
              <a:ext uri="{FF2B5EF4-FFF2-40B4-BE49-F238E27FC236}">
                <a16:creationId xmlns:a16="http://schemas.microsoft.com/office/drawing/2014/main" id="{A7EFB724-E304-9A42-8C3B-ADBC681C628E}"/>
              </a:ext>
            </a:extLst>
          </p:cNvPr>
          <p:cNvSpPr txBox="1"/>
          <p:nvPr/>
        </p:nvSpPr>
        <p:spPr>
          <a:xfrm>
            <a:off x="0" y="3028950"/>
            <a:ext cx="12087225" cy="892552"/>
          </a:xfrm>
          <a:prstGeom prst="rect">
            <a:avLst/>
          </a:prstGeom>
          <a:noFill/>
        </p:spPr>
        <p:txBody>
          <a:bodyPr wrap="square" rtlCol="0">
            <a:spAutoFit/>
          </a:bodyPr>
          <a:lstStyle/>
          <a:p>
            <a:pPr algn="ctr"/>
            <a:r>
              <a:rPr lang="en-KR" sz="5200" dirty="0"/>
              <a:t>State of the Arts</a:t>
            </a:r>
          </a:p>
        </p:txBody>
      </p:sp>
      <p:pic>
        <p:nvPicPr>
          <p:cNvPr id="7" name="Picture 6" descr="A picture containing drawing&#10;&#10;Description automatically generated">
            <a:extLst>
              <a:ext uri="{FF2B5EF4-FFF2-40B4-BE49-F238E27FC236}">
                <a16:creationId xmlns:a16="http://schemas.microsoft.com/office/drawing/2014/main" id="{1FC4BAE5-59C2-DA40-BD41-88982E929A4F}"/>
              </a:ext>
            </a:extLst>
          </p:cNvPr>
          <p:cNvPicPr>
            <a:picLocks noChangeAspect="1"/>
          </p:cNvPicPr>
          <p:nvPr/>
        </p:nvPicPr>
        <p:blipFill>
          <a:blip r:embed="rId4"/>
          <a:stretch>
            <a:fillRect/>
          </a:stretch>
        </p:blipFill>
        <p:spPr>
          <a:xfrm>
            <a:off x="0" y="6111750"/>
            <a:ext cx="2946400" cy="746250"/>
          </a:xfrm>
          <a:prstGeom prst="rect">
            <a:avLst/>
          </a:prstGeom>
        </p:spPr>
      </p:pic>
    </p:spTree>
    <p:extLst>
      <p:ext uri="{BB962C8B-B14F-4D97-AF65-F5344CB8AC3E}">
        <p14:creationId xmlns:p14="http://schemas.microsoft.com/office/powerpoint/2010/main" val="4010175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FD706-1763-8D44-88B8-8CF68E29B80D}"/>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ADBDC198-F490-6B4C-9D2E-6ACB8011FAF5}"/>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42646900-136C-A645-84FF-51DD69B4E488}"/>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Mathematics for Machine &amp; Deep Learning</a:t>
            </a:r>
          </a:p>
          <a:p>
            <a:endParaRPr lang="en-KR" sz="3200" b="1" dirty="0">
              <a:solidFill>
                <a:schemeClr val="bg1"/>
              </a:solidFill>
            </a:endParaRPr>
          </a:p>
        </p:txBody>
      </p:sp>
      <p:sp>
        <p:nvSpPr>
          <p:cNvPr id="7" name="TextBox 6">
            <a:extLst>
              <a:ext uri="{FF2B5EF4-FFF2-40B4-BE49-F238E27FC236}">
                <a16:creationId xmlns:a16="http://schemas.microsoft.com/office/drawing/2014/main" id="{DD94780F-8FE5-DA43-BB2C-0AD0FCCF396B}"/>
              </a:ext>
            </a:extLst>
          </p:cNvPr>
          <p:cNvSpPr txBox="1"/>
          <p:nvPr/>
        </p:nvSpPr>
        <p:spPr>
          <a:xfrm>
            <a:off x="241539" y="1073011"/>
            <a:ext cx="11708921" cy="5016758"/>
          </a:xfrm>
          <a:prstGeom prst="rect">
            <a:avLst/>
          </a:prstGeom>
          <a:noFill/>
        </p:spPr>
        <p:txBody>
          <a:bodyPr wrap="square" rtlCol="0">
            <a:spAutoFit/>
          </a:bodyPr>
          <a:lstStyle/>
          <a:p>
            <a:r>
              <a:rPr lang="en-KR" sz="3200" b="1" dirty="0">
                <a:solidFill>
                  <a:srgbClr val="FF0000"/>
                </a:solidFill>
              </a:rPr>
              <a:t>Summary</a:t>
            </a:r>
          </a:p>
          <a:p>
            <a:endParaRPr lang="en-KR" sz="3200" b="1" dirty="0">
              <a:solidFill>
                <a:srgbClr val="FF0000"/>
              </a:solidFill>
            </a:endParaRPr>
          </a:p>
          <a:p>
            <a:pPr marL="457200" indent="-457200">
              <a:buFont typeface="Arial" panose="020B0604020202020204" pitchFamily="34" charset="0"/>
              <a:buChar char="•"/>
            </a:pPr>
            <a:r>
              <a:rPr lang="en-US" sz="3200" dirty="0"/>
              <a:t>A tensor can be reduced along the specified axes</a:t>
            </a:r>
            <a:r>
              <a:rPr lang="ko-KR" altLang="en-US" sz="3200" dirty="0"/>
              <a:t> </a:t>
            </a:r>
            <a:r>
              <a:rPr lang="en-US" sz="3200" dirty="0"/>
              <a:t>by sum and mean.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Elementwise multiplication of two matrices is called their Hadamard product. It is different from matrix multiplication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We can perform a variety of operations over scalars, vectors, matrices, and tensors</a:t>
            </a:r>
          </a:p>
        </p:txBody>
      </p:sp>
    </p:spTree>
    <p:extLst>
      <p:ext uri="{BB962C8B-B14F-4D97-AF65-F5344CB8AC3E}">
        <p14:creationId xmlns:p14="http://schemas.microsoft.com/office/powerpoint/2010/main" val="99091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06404-0564-EF46-8245-F9E2EDB8E03E}"/>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7F8CF24-AD42-DA4E-A006-09CC7F73819C}"/>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F02E0963-CCE2-CE4D-A5BD-FE6C74E3F317}"/>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
        <p:nvSpPr>
          <p:cNvPr id="7" name="Content Placeholder 2">
            <a:extLst>
              <a:ext uri="{FF2B5EF4-FFF2-40B4-BE49-F238E27FC236}">
                <a16:creationId xmlns:a16="http://schemas.microsoft.com/office/drawing/2014/main" id="{11624DEC-4013-9146-A04F-72C7A89F304B}"/>
              </a:ext>
            </a:extLst>
          </p:cNvPr>
          <p:cNvSpPr>
            <a:spLocks noGrp="1"/>
          </p:cNvSpPr>
          <p:nvPr>
            <p:ph idx="1"/>
          </p:nvPr>
        </p:nvSpPr>
        <p:spPr>
          <a:xfrm>
            <a:off x="838200" y="1382713"/>
            <a:ext cx="10515600" cy="4351338"/>
          </a:xfrm>
        </p:spPr>
        <p:txBody>
          <a:bodyPr anchor="ctr">
            <a:normAutofit fontScale="85000" lnSpcReduction="20000"/>
          </a:bodyPr>
          <a:lstStyle/>
          <a:p>
            <a:r>
              <a:rPr lang="en-KR" dirty="0"/>
              <a:t>Why </a:t>
            </a:r>
            <a:r>
              <a:rPr lang="en-US" dirty="0"/>
              <a:t>Deep Neural Network</a:t>
            </a:r>
            <a:endParaRPr lang="en-KR" dirty="0"/>
          </a:p>
          <a:p>
            <a:endParaRPr lang="en-KR" dirty="0"/>
          </a:p>
          <a:p>
            <a:r>
              <a:rPr lang="en-KR" dirty="0"/>
              <a:t>Basic Elements in Deep Neural Network</a:t>
            </a:r>
          </a:p>
          <a:p>
            <a:endParaRPr lang="en-KR" dirty="0"/>
          </a:p>
          <a:p>
            <a:r>
              <a:rPr lang="en-US" dirty="0"/>
              <a:t>Mathematics for Machine &amp; Deep Learning</a:t>
            </a:r>
          </a:p>
          <a:p>
            <a:endParaRPr lang="en-US" dirty="0"/>
          </a:p>
          <a:p>
            <a:r>
              <a:rPr lang="en-US" b="1" dirty="0">
                <a:solidFill>
                  <a:srgbClr val="C00000"/>
                </a:solidFill>
              </a:rPr>
              <a:t>Hands on TensorFlow &amp; </a:t>
            </a:r>
            <a:r>
              <a:rPr lang="en-US" b="1" dirty="0" err="1">
                <a:solidFill>
                  <a:srgbClr val="C00000"/>
                </a:solidFill>
              </a:rPr>
              <a:t>TensorBoard</a:t>
            </a:r>
            <a:endParaRPr lang="en-US" b="1" dirty="0">
              <a:solidFill>
                <a:srgbClr val="C00000"/>
              </a:solidFill>
            </a:endParaRPr>
          </a:p>
          <a:p>
            <a:endParaRPr lang="en-US" dirty="0"/>
          </a:p>
          <a:p>
            <a:r>
              <a:rPr lang="en-US" dirty="0"/>
              <a:t>TensorFlow MLP implementation with MNIST </a:t>
            </a:r>
            <a:r>
              <a:rPr lang="en-US" dirty="0" err="1"/>
              <a:t>DataSample</a:t>
            </a:r>
            <a:endParaRPr lang="en-US" dirty="0"/>
          </a:p>
          <a:p>
            <a:endParaRPr lang="en-US" dirty="0"/>
          </a:p>
          <a:p>
            <a:r>
              <a:rPr lang="en-KR" dirty="0"/>
              <a:t>Q &amp; A</a:t>
            </a:r>
            <a:endParaRPr lang="en-US" dirty="0"/>
          </a:p>
        </p:txBody>
      </p:sp>
    </p:spTree>
    <p:extLst>
      <p:ext uri="{BB962C8B-B14F-4D97-AF65-F5344CB8AC3E}">
        <p14:creationId xmlns:p14="http://schemas.microsoft.com/office/powerpoint/2010/main" val="4281563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CD10-6995-6044-9B38-960E8630C1BF}"/>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3DB3CE65-4805-834E-B9E4-8C601E18F631}"/>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C613A3B7-223C-0547-B76D-44A04B15D96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Hands on TensorFlow &amp; Tensor Board</a:t>
            </a:r>
          </a:p>
          <a:p>
            <a:endParaRPr lang="en-KR" sz="3200" b="1" dirty="0">
              <a:solidFill>
                <a:schemeClr val="bg1"/>
              </a:solidFill>
            </a:endParaRPr>
          </a:p>
        </p:txBody>
      </p:sp>
      <p:sp>
        <p:nvSpPr>
          <p:cNvPr id="9" name="TextBox 8">
            <a:extLst>
              <a:ext uri="{FF2B5EF4-FFF2-40B4-BE49-F238E27FC236}">
                <a16:creationId xmlns:a16="http://schemas.microsoft.com/office/drawing/2014/main" id="{32D70EFF-F38E-FC42-8CFF-CBB37869CC29}"/>
              </a:ext>
            </a:extLst>
          </p:cNvPr>
          <p:cNvSpPr txBox="1"/>
          <p:nvPr/>
        </p:nvSpPr>
        <p:spPr>
          <a:xfrm>
            <a:off x="241539" y="1073011"/>
            <a:ext cx="11708921" cy="1938992"/>
          </a:xfrm>
          <a:prstGeom prst="rect">
            <a:avLst/>
          </a:prstGeom>
          <a:noFill/>
        </p:spPr>
        <p:txBody>
          <a:bodyPr wrap="square" rtlCol="0">
            <a:spAutoFit/>
          </a:bodyPr>
          <a:lstStyle/>
          <a:p>
            <a:pPr algn="just"/>
            <a:r>
              <a:rPr lang="en-US" sz="2400" dirty="0"/>
              <a:t>A </a:t>
            </a:r>
            <a:r>
              <a:rPr lang="en-US" sz="2400" dirty="0" err="1"/>
              <a:t>Numpy</a:t>
            </a:r>
            <a:r>
              <a:rPr lang="en-US" sz="2400" dirty="0"/>
              <a:t> array is a grid of values, all of the same type, and is indexed by a tuple of nonnegative integers. </a:t>
            </a:r>
          </a:p>
          <a:p>
            <a:pPr algn="just"/>
            <a:endParaRPr lang="en-US" sz="2400" dirty="0"/>
          </a:p>
          <a:p>
            <a:pPr algn="just"/>
            <a:r>
              <a:rPr lang="en-US" sz="2400" dirty="0"/>
              <a:t>The number of dimensions is the </a:t>
            </a:r>
            <a:r>
              <a:rPr lang="en-US" sz="2400" i="1" dirty="0"/>
              <a:t>rank</a:t>
            </a:r>
            <a:r>
              <a:rPr lang="en-US" sz="2400" dirty="0"/>
              <a:t> of the array the </a:t>
            </a:r>
            <a:r>
              <a:rPr lang="en-US" sz="2400" i="1" dirty="0"/>
              <a:t>shape</a:t>
            </a:r>
            <a:r>
              <a:rPr lang="en-US" sz="2400" dirty="0"/>
              <a:t> of an array is a tuple of integers giving the size of the array along each dimension.</a:t>
            </a:r>
            <a:endParaRPr lang="en-US" sz="2400" dirty="0">
              <a:solidFill>
                <a:srgbClr val="000000"/>
              </a:solidFill>
              <a:latin typeface="Roboto"/>
            </a:endParaRPr>
          </a:p>
        </p:txBody>
      </p:sp>
      <p:pic>
        <p:nvPicPr>
          <p:cNvPr id="3" name="Picture 2" descr="A screen shot of a monitor&#10;&#10;Description automatically generated">
            <a:extLst>
              <a:ext uri="{FF2B5EF4-FFF2-40B4-BE49-F238E27FC236}">
                <a16:creationId xmlns:a16="http://schemas.microsoft.com/office/drawing/2014/main" id="{63EFA702-A8FD-814A-B42A-BF7EF05E8E34}"/>
              </a:ext>
            </a:extLst>
          </p:cNvPr>
          <p:cNvPicPr>
            <a:picLocks noChangeAspect="1"/>
          </p:cNvPicPr>
          <p:nvPr/>
        </p:nvPicPr>
        <p:blipFill>
          <a:blip r:embed="rId4"/>
          <a:stretch>
            <a:fillRect/>
          </a:stretch>
        </p:blipFill>
        <p:spPr>
          <a:xfrm>
            <a:off x="241539" y="3043354"/>
            <a:ext cx="6090250" cy="30683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DECC737-F30B-2B4C-AEBA-F45527EDE293}"/>
              </a:ext>
            </a:extLst>
          </p:cNvPr>
          <p:cNvPicPr>
            <a:picLocks noChangeAspect="1"/>
          </p:cNvPicPr>
          <p:nvPr/>
        </p:nvPicPr>
        <p:blipFill>
          <a:blip r:embed="rId5"/>
          <a:stretch>
            <a:fillRect/>
          </a:stretch>
        </p:blipFill>
        <p:spPr>
          <a:xfrm>
            <a:off x="6568296" y="2638311"/>
            <a:ext cx="5382164" cy="4219689"/>
          </a:xfrm>
          <a:prstGeom prst="rect">
            <a:avLst/>
          </a:prstGeom>
        </p:spPr>
      </p:pic>
    </p:spTree>
    <p:extLst>
      <p:ext uri="{BB962C8B-B14F-4D97-AF65-F5344CB8AC3E}">
        <p14:creationId xmlns:p14="http://schemas.microsoft.com/office/powerpoint/2010/main" val="478575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CD10-6995-6044-9B38-960E8630C1BF}"/>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3DB3CE65-4805-834E-B9E4-8C601E18F631}"/>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C613A3B7-223C-0547-B76D-44A04B15D96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Hands on TensorFlow &amp; Tensor Board</a:t>
            </a:r>
          </a:p>
          <a:p>
            <a:endParaRPr lang="en-KR" sz="3200" b="1" dirty="0">
              <a:solidFill>
                <a:schemeClr val="bg1"/>
              </a:solidFill>
            </a:endParaRPr>
          </a:p>
        </p:txBody>
      </p:sp>
      <p:sp>
        <p:nvSpPr>
          <p:cNvPr id="9" name="TextBox 8">
            <a:extLst>
              <a:ext uri="{FF2B5EF4-FFF2-40B4-BE49-F238E27FC236}">
                <a16:creationId xmlns:a16="http://schemas.microsoft.com/office/drawing/2014/main" id="{32D70EFF-F38E-FC42-8CFF-CBB37869CC29}"/>
              </a:ext>
            </a:extLst>
          </p:cNvPr>
          <p:cNvSpPr txBox="1"/>
          <p:nvPr/>
        </p:nvSpPr>
        <p:spPr>
          <a:xfrm>
            <a:off x="241539" y="1073011"/>
            <a:ext cx="11708921" cy="830997"/>
          </a:xfrm>
          <a:prstGeom prst="rect">
            <a:avLst/>
          </a:prstGeom>
          <a:noFill/>
        </p:spPr>
        <p:txBody>
          <a:bodyPr wrap="square" rtlCol="0">
            <a:spAutoFit/>
          </a:bodyPr>
          <a:lstStyle/>
          <a:p>
            <a:pPr algn="just"/>
            <a:r>
              <a:rPr lang="en-US" sz="2400" b="1" dirty="0"/>
              <a:t>Slicing:</a:t>
            </a:r>
            <a:r>
              <a:rPr lang="en-US" sz="2400" dirty="0"/>
              <a:t> Similar to Python lists, </a:t>
            </a:r>
            <a:r>
              <a:rPr lang="en-US" sz="2400" dirty="0" err="1"/>
              <a:t>numpy</a:t>
            </a:r>
            <a:r>
              <a:rPr lang="en-US" sz="2400" dirty="0"/>
              <a:t> arrays can be sliced. Since arrays may be multidimensional, you must specify a slice for each dimension of the array</a:t>
            </a:r>
            <a:endParaRPr lang="en-US" sz="2400" dirty="0">
              <a:solidFill>
                <a:srgbClr val="000000"/>
              </a:solidFill>
              <a:latin typeface="Roboto"/>
            </a:endParaRPr>
          </a:p>
        </p:txBody>
      </p:sp>
      <p:pic>
        <p:nvPicPr>
          <p:cNvPr id="7" name="Picture 6" descr="A screen shot of a smart phone&#10;&#10;Description automatically generated">
            <a:extLst>
              <a:ext uri="{FF2B5EF4-FFF2-40B4-BE49-F238E27FC236}">
                <a16:creationId xmlns:a16="http://schemas.microsoft.com/office/drawing/2014/main" id="{019D7924-8E2C-9547-BEF6-BF5A13298ADE}"/>
              </a:ext>
            </a:extLst>
          </p:cNvPr>
          <p:cNvPicPr>
            <a:picLocks noChangeAspect="1"/>
          </p:cNvPicPr>
          <p:nvPr/>
        </p:nvPicPr>
        <p:blipFill>
          <a:blip r:embed="rId4"/>
          <a:stretch>
            <a:fillRect/>
          </a:stretch>
        </p:blipFill>
        <p:spPr>
          <a:xfrm>
            <a:off x="241539" y="2025770"/>
            <a:ext cx="6639718" cy="408598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3C6B98D-A72B-8C4D-91B3-6A6812150CD1}"/>
              </a:ext>
            </a:extLst>
          </p:cNvPr>
          <p:cNvPicPr>
            <a:picLocks noChangeAspect="1"/>
          </p:cNvPicPr>
          <p:nvPr/>
        </p:nvPicPr>
        <p:blipFill>
          <a:blip r:embed="rId5"/>
          <a:stretch>
            <a:fillRect/>
          </a:stretch>
        </p:blipFill>
        <p:spPr>
          <a:xfrm>
            <a:off x="7122796" y="1920520"/>
            <a:ext cx="4961218" cy="4296480"/>
          </a:xfrm>
          <a:prstGeom prst="rect">
            <a:avLst/>
          </a:prstGeom>
        </p:spPr>
      </p:pic>
    </p:spTree>
    <p:extLst>
      <p:ext uri="{BB962C8B-B14F-4D97-AF65-F5344CB8AC3E}">
        <p14:creationId xmlns:p14="http://schemas.microsoft.com/office/powerpoint/2010/main" val="215044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CD10-6995-6044-9B38-960E8630C1BF}"/>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3DB3CE65-4805-834E-B9E4-8C601E18F631}"/>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C613A3B7-223C-0547-B76D-44A04B15D96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Hands on TensorFlow &amp; Tensor Board</a:t>
            </a:r>
          </a:p>
          <a:p>
            <a:endParaRPr lang="en-KR" sz="3200" b="1" dirty="0">
              <a:solidFill>
                <a:schemeClr val="bg1"/>
              </a:solidFill>
            </a:endParaRPr>
          </a:p>
        </p:txBody>
      </p:sp>
      <p:sp>
        <p:nvSpPr>
          <p:cNvPr id="9" name="TextBox 8">
            <a:extLst>
              <a:ext uri="{FF2B5EF4-FFF2-40B4-BE49-F238E27FC236}">
                <a16:creationId xmlns:a16="http://schemas.microsoft.com/office/drawing/2014/main" id="{32D70EFF-F38E-FC42-8CFF-CBB37869CC29}"/>
              </a:ext>
            </a:extLst>
          </p:cNvPr>
          <p:cNvSpPr txBox="1"/>
          <p:nvPr/>
        </p:nvSpPr>
        <p:spPr>
          <a:xfrm>
            <a:off x="241539" y="1073011"/>
            <a:ext cx="11708921" cy="1200329"/>
          </a:xfrm>
          <a:prstGeom prst="rect">
            <a:avLst/>
          </a:prstGeom>
          <a:noFill/>
        </p:spPr>
        <p:txBody>
          <a:bodyPr wrap="square" rtlCol="0">
            <a:spAutoFit/>
          </a:bodyPr>
          <a:lstStyle/>
          <a:p>
            <a:pPr algn="just"/>
            <a:r>
              <a:rPr lang="en-US" sz="2400" b="1" dirty="0"/>
              <a:t>Integer array indexing:</a:t>
            </a:r>
            <a:r>
              <a:rPr lang="en-US" sz="2400" dirty="0"/>
              <a:t> When you index into </a:t>
            </a:r>
            <a:r>
              <a:rPr lang="en-US" sz="2400" dirty="0" err="1"/>
              <a:t>numpy</a:t>
            </a:r>
            <a:r>
              <a:rPr lang="en-US" sz="2400" dirty="0"/>
              <a:t> arrays using slicing, the resulting array view will always be a subarray of the original array. In contrast, integer array indexing allows you to construct arbitrary arrays using the data from another array. Here is an example:</a:t>
            </a:r>
            <a:endParaRPr lang="en-US" sz="2400" dirty="0">
              <a:solidFill>
                <a:srgbClr val="000000"/>
              </a:solidFill>
              <a:latin typeface="Roboto"/>
            </a:endParaRPr>
          </a:p>
        </p:txBody>
      </p:sp>
      <p:pic>
        <p:nvPicPr>
          <p:cNvPr id="3" name="Picture 2" descr="A screen shot of a smart phone&#10;&#10;Description automatically generated">
            <a:extLst>
              <a:ext uri="{FF2B5EF4-FFF2-40B4-BE49-F238E27FC236}">
                <a16:creationId xmlns:a16="http://schemas.microsoft.com/office/drawing/2014/main" id="{09639824-E488-3B42-8C00-09A676EFD6A2}"/>
              </a:ext>
            </a:extLst>
          </p:cNvPr>
          <p:cNvPicPr>
            <a:picLocks noChangeAspect="1"/>
          </p:cNvPicPr>
          <p:nvPr/>
        </p:nvPicPr>
        <p:blipFill>
          <a:blip r:embed="rId4"/>
          <a:stretch>
            <a:fillRect/>
          </a:stretch>
        </p:blipFill>
        <p:spPr>
          <a:xfrm>
            <a:off x="241539" y="2308346"/>
            <a:ext cx="6073177" cy="380340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03123A2-7747-DF42-A731-1F9B6F6E4DFF}"/>
              </a:ext>
            </a:extLst>
          </p:cNvPr>
          <p:cNvPicPr>
            <a:picLocks noChangeAspect="1"/>
          </p:cNvPicPr>
          <p:nvPr/>
        </p:nvPicPr>
        <p:blipFill>
          <a:blip r:embed="rId5"/>
          <a:stretch>
            <a:fillRect/>
          </a:stretch>
        </p:blipFill>
        <p:spPr>
          <a:xfrm>
            <a:off x="6556255" y="2273340"/>
            <a:ext cx="4769908" cy="4484339"/>
          </a:xfrm>
          <a:prstGeom prst="rect">
            <a:avLst/>
          </a:prstGeom>
        </p:spPr>
      </p:pic>
    </p:spTree>
    <p:extLst>
      <p:ext uri="{BB962C8B-B14F-4D97-AF65-F5344CB8AC3E}">
        <p14:creationId xmlns:p14="http://schemas.microsoft.com/office/powerpoint/2010/main" val="4043688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CD10-6995-6044-9B38-960E8630C1BF}"/>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3DB3CE65-4805-834E-B9E4-8C601E18F631}"/>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C613A3B7-223C-0547-B76D-44A04B15D96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Hands on TensorFlow &amp; Tensor Board</a:t>
            </a:r>
          </a:p>
          <a:p>
            <a:endParaRPr lang="en-KR" sz="3200" b="1" dirty="0">
              <a:solidFill>
                <a:schemeClr val="bg1"/>
              </a:solidFill>
            </a:endParaRPr>
          </a:p>
        </p:txBody>
      </p:sp>
      <p:sp>
        <p:nvSpPr>
          <p:cNvPr id="9" name="TextBox 8">
            <a:extLst>
              <a:ext uri="{FF2B5EF4-FFF2-40B4-BE49-F238E27FC236}">
                <a16:creationId xmlns:a16="http://schemas.microsoft.com/office/drawing/2014/main" id="{32D70EFF-F38E-FC42-8CFF-CBB37869CC29}"/>
              </a:ext>
            </a:extLst>
          </p:cNvPr>
          <p:cNvSpPr txBox="1"/>
          <p:nvPr/>
        </p:nvSpPr>
        <p:spPr>
          <a:xfrm>
            <a:off x="241539" y="1073011"/>
            <a:ext cx="11708921" cy="769441"/>
          </a:xfrm>
          <a:prstGeom prst="rect">
            <a:avLst/>
          </a:prstGeom>
          <a:noFill/>
        </p:spPr>
        <p:txBody>
          <a:bodyPr wrap="square" rtlCol="0">
            <a:spAutoFit/>
          </a:bodyPr>
          <a:lstStyle/>
          <a:p>
            <a:pPr algn="just"/>
            <a:r>
              <a:rPr lang="en-US" sz="2200" b="1" dirty="0"/>
              <a:t>Basic mathematical functions </a:t>
            </a:r>
            <a:r>
              <a:rPr lang="en-US" sz="2200" dirty="0"/>
              <a:t>operate elementwise on arrays, and are available both as operator overloads and as functions in the </a:t>
            </a:r>
            <a:r>
              <a:rPr lang="en-US" sz="2200" dirty="0" err="1"/>
              <a:t>numpy</a:t>
            </a:r>
            <a:r>
              <a:rPr lang="en-US" sz="2200" dirty="0"/>
              <a:t> module</a:t>
            </a:r>
            <a:endParaRPr lang="en-US" sz="2200" dirty="0">
              <a:solidFill>
                <a:srgbClr val="000000"/>
              </a:solidFill>
              <a:latin typeface="Roboto"/>
            </a:endParaRPr>
          </a:p>
        </p:txBody>
      </p:sp>
      <p:pic>
        <p:nvPicPr>
          <p:cNvPr id="7" name="Picture 6" descr="A screen shot of a smart phone&#10;&#10;Description automatically generated">
            <a:extLst>
              <a:ext uri="{FF2B5EF4-FFF2-40B4-BE49-F238E27FC236}">
                <a16:creationId xmlns:a16="http://schemas.microsoft.com/office/drawing/2014/main" id="{020D87A7-AF2C-C040-9968-D9D8616036BF}"/>
              </a:ext>
            </a:extLst>
          </p:cNvPr>
          <p:cNvPicPr>
            <a:picLocks noChangeAspect="1"/>
          </p:cNvPicPr>
          <p:nvPr/>
        </p:nvPicPr>
        <p:blipFill>
          <a:blip r:embed="rId4"/>
          <a:stretch>
            <a:fillRect/>
          </a:stretch>
        </p:blipFill>
        <p:spPr>
          <a:xfrm>
            <a:off x="6475443" y="1842452"/>
            <a:ext cx="5475017" cy="460513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7AF1506-57AC-2B4D-A0FC-5E44E8E1A2B5}"/>
              </a:ext>
            </a:extLst>
          </p:cNvPr>
          <p:cNvPicPr>
            <a:picLocks noChangeAspect="1"/>
          </p:cNvPicPr>
          <p:nvPr/>
        </p:nvPicPr>
        <p:blipFill>
          <a:blip r:embed="rId5"/>
          <a:stretch>
            <a:fillRect/>
          </a:stretch>
        </p:blipFill>
        <p:spPr>
          <a:xfrm>
            <a:off x="559758" y="1842452"/>
            <a:ext cx="5789284" cy="3066255"/>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4B3EEA5-BB79-F84E-A892-2A560FB0FF5C}"/>
              </a:ext>
            </a:extLst>
          </p:cNvPr>
          <p:cNvPicPr>
            <a:picLocks noChangeAspect="1"/>
          </p:cNvPicPr>
          <p:nvPr/>
        </p:nvPicPr>
        <p:blipFill>
          <a:blip r:embed="rId6"/>
          <a:stretch>
            <a:fillRect/>
          </a:stretch>
        </p:blipFill>
        <p:spPr>
          <a:xfrm>
            <a:off x="559758" y="5055078"/>
            <a:ext cx="5789284" cy="1224951"/>
          </a:xfrm>
          <a:prstGeom prst="rect">
            <a:avLst/>
          </a:prstGeom>
        </p:spPr>
      </p:pic>
    </p:spTree>
    <p:extLst>
      <p:ext uri="{BB962C8B-B14F-4D97-AF65-F5344CB8AC3E}">
        <p14:creationId xmlns:p14="http://schemas.microsoft.com/office/powerpoint/2010/main" val="4041358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CD10-6995-6044-9B38-960E8630C1BF}"/>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3DB3CE65-4805-834E-B9E4-8C601E18F631}"/>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C613A3B7-223C-0547-B76D-44A04B15D96C}"/>
              </a:ext>
            </a:extLst>
          </p:cNvPr>
          <p:cNvSpPr txBox="1"/>
          <p:nvPr/>
        </p:nvSpPr>
        <p:spPr>
          <a:xfrm>
            <a:off x="-1" y="-4207"/>
            <a:ext cx="7487729" cy="1077218"/>
          </a:xfrm>
          <a:prstGeom prst="rect">
            <a:avLst/>
          </a:prstGeom>
          <a:noFill/>
        </p:spPr>
        <p:txBody>
          <a:bodyPr wrap="square" rtlCol="0">
            <a:spAutoFit/>
          </a:bodyPr>
          <a:lstStyle/>
          <a:p>
            <a:r>
              <a:rPr lang="en-US" sz="3200" b="1" dirty="0">
                <a:solidFill>
                  <a:schemeClr val="bg1"/>
                </a:solidFill>
              </a:rPr>
              <a:t>Hands on TensorFlow &amp; Tensor Board</a:t>
            </a:r>
          </a:p>
          <a:p>
            <a:endParaRPr lang="en-KR" sz="3200" b="1" dirty="0">
              <a:solidFill>
                <a:schemeClr val="bg1"/>
              </a:solidFill>
            </a:endParaRPr>
          </a:p>
        </p:txBody>
      </p:sp>
      <p:sp>
        <p:nvSpPr>
          <p:cNvPr id="9" name="TextBox 8">
            <a:extLst>
              <a:ext uri="{FF2B5EF4-FFF2-40B4-BE49-F238E27FC236}">
                <a16:creationId xmlns:a16="http://schemas.microsoft.com/office/drawing/2014/main" id="{32D70EFF-F38E-FC42-8CFF-CBB37869CC29}"/>
              </a:ext>
            </a:extLst>
          </p:cNvPr>
          <p:cNvSpPr txBox="1"/>
          <p:nvPr/>
        </p:nvSpPr>
        <p:spPr>
          <a:xfrm>
            <a:off x="241539" y="1073011"/>
            <a:ext cx="11708921" cy="769441"/>
          </a:xfrm>
          <a:prstGeom prst="rect">
            <a:avLst/>
          </a:prstGeom>
          <a:noFill/>
        </p:spPr>
        <p:txBody>
          <a:bodyPr wrap="square" rtlCol="0">
            <a:spAutoFit/>
          </a:bodyPr>
          <a:lstStyle/>
          <a:p>
            <a:pPr algn="just"/>
            <a:r>
              <a:rPr lang="en-US" sz="2200" b="1" dirty="0"/>
              <a:t>Basic mathematical functions </a:t>
            </a:r>
            <a:r>
              <a:rPr lang="en-US" sz="2200" dirty="0"/>
              <a:t>operate elementwise on arrays, and are available both as operator overloads and as functions in the </a:t>
            </a:r>
            <a:r>
              <a:rPr lang="en-US" sz="2200" dirty="0" err="1"/>
              <a:t>numpy</a:t>
            </a:r>
            <a:r>
              <a:rPr lang="en-US" sz="2200" dirty="0"/>
              <a:t> module</a:t>
            </a:r>
            <a:endParaRPr lang="en-US" sz="2200" dirty="0">
              <a:solidFill>
                <a:srgbClr val="000000"/>
              </a:solidFill>
              <a:latin typeface="Roboto"/>
            </a:endParaRPr>
          </a:p>
        </p:txBody>
      </p:sp>
      <p:pic>
        <p:nvPicPr>
          <p:cNvPr id="7" name="Picture 6" descr="A screen shot of a smart phone&#10;&#10;Description automatically generated">
            <a:extLst>
              <a:ext uri="{FF2B5EF4-FFF2-40B4-BE49-F238E27FC236}">
                <a16:creationId xmlns:a16="http://schemas.microsoft.com/office/drawing/2014/main" id="{020D87A7-AF2C-C040-9968-D9D8616036BF}"/>
              </a:ext>
            </a:extLst>
          </p:cNvPr>
          <p:cNvPicPr>
            <a:picLocks noChangeAspect="1"/>
          </p:cNvPicPr>
          <p:nvPr/>
        </p:nvPicPr>
        <p:blipFill>
          <a:blip r:embed="rId4"/>
          <a:stretch>
            <a:fillRect/>
          </a:stretch>
        </p:blipFill>
        <p:spPr>
          <a:xfrm>
            <a:off x="6475443" y="1842452"/>
            <a:ext cx="5475017" cy="460513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7AF1506-57AC-2B4D-A0FC-5E44E8E1A2B5}"/>
              </a:ext>
            </a:extLst>
          </p:cNvPr>
          <p:cNvPicPr>
            <a:picLocks noChangeAspect="1"/>
          </p:cNvPicPr>
          <p:nvPr/>
        </p:nvPicPr>
        <p:blipFill>
          <a:blip r:embed="rId5"/>
          <a:stretch>
            <a:fillRect/>
          </a:stretch>
        </p:blipFill>
        <p:spPr>
          <a:xfrm>
            <a:off x="559758" y="1842453"/>
            <a:ext cx="5789284" cy="2569774"/>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4B3EEA5-BB79-F84E-A892-2A560FB0FF5C}"/>
              </a:ext>
            </a:extLst>
          </p:cNvPr>
          <p:cNvPicPr>
            <a:picLocks noChangeAspect="1"/>
          </p:cNvPicPr>
          <p:nvPr/>
        </p:nvPicPr>
        <p:blipFill>
          <a:blip r:embed="rId6"/>
          <a:stretch>
            <a:fillRect/>
          </a:stretch>
        </p:blipFill>
        <p:spPr>
          <a:xfrm>
            <a:off x="559758" y="4487288"/>
            <a:ext cx="5789284" cy="1792742"/>
          </a:xfrm>
          <a:prstGeom prst="rect">
            <a:avLst/>
          </a:prstGeom>
        </p:spPr>
      </p:pic>
    </p:spTree>
    <p:extLst>
      <p:ext uri="{BB962C8B-B14F-4D97-AF65-F5344CB8AC3E}">
        <p14:creationId xmlns:p14="http://schemas.microsoft.com/office/powerpoint/2010/main" val="93439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06404-0564-EF46-8245-F9E2EDB8E03E}"/>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7F8CF24-AD42-DA4E-A006-09CC7F73819C}"/>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F02E0963-CCE2-CE4D-A5BD-FE6C74E3F317}"/>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
        <p:nvSpPr>
          <p:cNvPr id="7" name="Content Placeholder 2">
            <a:extLst>
              <a:ext uri="{FF2B5EF4-FFF2-40B4-BE49-F238E27FC236}">
                <a16:creationId xmlns:a16="http://schemas.microsoft.com/office/drawing/2014/main" id="{11624DEC-4013-9146-A04F-72C7A89F304B}"/>
              </a:ext>
            </a:extLst>
          </p:cNvPr>
          <p:cNvSpPr>
            <a:spLocks noGrp="1"/>
          </p:cNvSpPr>
          <p:nvPr>
            <p:ph idx="1"/>
          </p:nvPr>
        </p:nvSpPr>
        <p:spPr>
          <a:xfrm>
            <a:off x="838200" y="1382713"/>
            <a:ext cx="10515600" cy="4351338"/>
          </a:xfrm>
        </p:spPr>
        <p:txBody>
          <a:bodyPr anchor="ctr">
            <a:normAutofit fontScale="85000" lnSpcReduction="20000"/>
          </a:bodyPr>
          <a:lstStyle/>
          <a:p>
            <a:r>
              <a:rPr lang="en-KR" dirty="0"/>
              <a:t>Why </a:t>
            </a:r>
            <a:r>
              <a:rPr lang="en-US" dirty="0"/>
              <a:t>Deep Neural Network</a:t>
            </a:r>
            <a:endParaRPr lang="en-KR" dirty="0"/>
          </a:p>
          <a:p>
            <a:endParaRPr lang="en-KR" dirty="0"/>
          </a:p>
          <a:p>
            <a:r>
              <a:rPr lang="en-KR" dirty="0"/>
              <a:t>Basic Elements in Deep Neural Network</a:t>
            </a:r>
          </a:p>
          <a:p>
            <a:endParaRPr lang="en-KR" dirty="0"/>
          </a:p>
          <a:p>
            <a:r>
              <a:rPr lang="en-US" dirty="0"/>
              <a:t>Mathematics for Machine &amp; Deep Learning</a:t>
            </a:r>
          </a:p>
          <a:p>
            <a:endParaRPr lang="en-US" dirty="0"/>
          </a:p>
          <a:p>
            <a:r>
              <a:rPr lang="en-US" dirty="0"/>
              <a:t>Hands on TensorFlow &amp; </a:t>
            </a:r>
            <a:r>
              <a:rPr lang="en-US" dirty="0" err="1"/>
              <a:t>TensorBoard</a:t>
            </a:r>
            <a:endParaRPr lang="en-US" dirty="0"/>
          </a:p>
          <a:p>
            <a:endParaRPr lang="en-US" dirty="0"/>
          </a:p>
          <a:p>
            <a:r>
              <a:rPr lang="en-US" b="1" dirty="0">
                <a:solidFill>
                  <a:srgbClr val="C00000"/>
                </a:solidFill>
              </a:rPr>
              <a:t>TensorFlow MLP implementation with MNIST </a:t>
            </a:r>
            <a:r>
              <a:rPr lang="en-US" b="1" dirty="0" err="1">
                <a:solidFill>
                  <a:srgbClr val="C00000"/>
                </a:solidFill>
              </a:rPr>
              <a:t>DataSample</a:t>
            </a:r>
            <a:endParaRPr lang="en-US" b="1" dirty="0">
              <a:solidFill>
                <a:srgbClr val="C00000"/>
              </a:solidFill>
            </a:endParaRPr>
          </a:p>
          <a:p>
            <a:endParaRPr lang="en-US" dirty="0"/>
          </a:p>
          <a:p>
            <a:r>
              <a:rPr lang="en-KR" dirty="0"/>
              <a:t>Q &amp; A</a:t>
            </a:r>
            <a:endParaRPr lang="en-US" dirty="0"/>
          </a:p>
        </p:txBody>
      </p:sp>
    </p:spTree>
    <p:extLst>
      <p:ext uri="{BB962C8B-B14F-4D97-AF65-F5344CB8AC3E}">
        <p14:creationId xmlns:p14="http://schemas.microsoft.com/office/powerpoint/2010/main" val="3952402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06404-0564-EF46-8245-F9E2EDB8E03E}"/>
              </a:ext>
            </a:extLst>
          </p:cNvPr>
          <p:cNvPicPr>
            <a:picLocks noChangeAspect="1"/>
          </p:cNvPicPr>
          <p:nvPr/>
        </p:nvPicPr>
        <p:blipFill>
          <a:blip r:embed="rId2"/>
          <a:stretch>
            <a:fillRect/>
          </a:stretch>
        </p:blipFill>
        <p:spPr>
          <a:xfrm>
            <a:off x="0" y="0"/>
            <a:ext cx="12192000" cy="63941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7F8CF24-AD42-DA4E-A006-09CC7F73819C}"/>
              </a:ext>
            </a:extLst>
          </p:cNvPr>
          <p:cNvPicPr>
            <a:picLocks noChangeAspect="1"/>
          </p:cNvPicPr>
          <p:nvPr/>
        </p:nvPicPr>
        <p:blipFill>
          <a:blip r:embed="rId3"/>
          <a:stretch>
            <a:fillRect/>
          </a:stretch>
        </p:blipFill>
        <p:spPr>
          <a:xfrm>
            <a:off x="0" y="6111750"/>
            <a:ext cx="2946400" cy="746250"/>
          </a:xfrm>
          <a:prstGeom prst="rect">
            <a:avLst/>
          </a:prstGeom>
        </p:spPr>
      </p:pic>
      <p:sp>
        <p:nvSpPr>
          <p:cNvPr id="6" name="TextBox 5">
            <a:extLst>
              <a:ext uri="{FF2B5EF4-FFF2-40B4-BE49-F238E27FC236}">
                <a16:creationId xmlns:a16="http://schemas.microsoft.com/office/drawing/2014/main" id="{F02E0963-CCE2-CE4D-A5BD-FE6C74E3F317}"/>
              </a:ext>
            </a:extLst>
          </p:cNvPr>
          <p:cNvSpPr txBox="1"/>
          <p:nvPr/>
        </p:nvSpPr>
        <p:spPr>
          <a:xfrm>
            <a:off x="-1" y="-4207"/>
            <a:ext cx="5600701" cy="584775"/>
          </a:xfrm>
          <a:prstGeom prst="rect">
            <a:avLst/>
          </a:prstGeom>
          <a:noFill/>
        </p:spPr>
        <p:txBody>
          <a:bodyPr wrap="square" rtlCol="0">
            <a:spAutoFit/>
          </a:bodyPr>
          <a:lstStyle/>
          <a:p>
            <a:r>
              <a:rPr lang="en-US" sz="3200" b="1" dirty="0">
                <a:solidFill>
                  <a:schemeClr val="bg1"/>
                </a:solidFill>
              </a:rPr>
              <a:t>Outline</a:t>
            </a:r>
            <a:endParaRPr lang="en-KR" sz="3200" b="1" dirty="0">
              <a:solidFill>
                <a:schemeClr val="bg1"/>
              </a:solidFill>
            </a:endParaRPr>
          </a:p>
        </p:txBody>
      </p:sp>
      <p:sp>
        <p:nvSpPr>
          <p:cNvPr id="7" name="Content Placeholder 2">
            <a:extLst>
              <a:ext uri="{FF2B5EF4-FFF2-40B4-BE49-F238E27FC236}">
                <a16:creationId xmlns:a16="http://schemas.microsoft.com/office/drawing/2014/main" id="{11624DEC-4013-9146-A04F-72C7A89F304B}"/>
              </a:ext>
            </a:extLst>
          </p:cNvPr>
          <p:cNvSpPr>
            <a:spLocks noGrp="1"/>
          </p:cNvSpPr>
          <p:nvPr>
            <p:ph idx="1"/>
          </p:nvPr>
        </p:nvSpPr>
        <p:spPr>
          <a:xfrm>
            <a:off x="838200" y="1382713"/>
            <a:ext cx="10515600" cy="4351338"/>
          </a:xfrm>
        </p:spPr>
        <p:txBody>
          <a:bodyPr anchor="ctr">
            <a:normAutofit fontScale="85000" lnSpcReduction="20000"/>
          </a:bodyPr>
          <a:lstStyle/>
          <a:p>
            <a:r>
              <a:rPr lang="en-KR" dirty="0"/>
              <a:t>Why </a:t>
            </a:r>
            <a:r>
              <a:rPr lang="en-US" dirty="0"/>
              <a:t>Deep Neural Network</a:t>
            </a:r>
            <a:endParaRPr lang="en-KR" dirty="0"/>
          </a:p>
          <a:p>
            <a:endParaRPr lang="en-KR" dirty="0"/>
          </a:p>
          <a:p>
            <a:r>
              <a:rPr lang="en-KR" dirty="0"/>
              <a:t>Basic Elements in Deep Neural Network</a:t>
            </a:r>
          </a:p>
          <a:p>
            <a:endParaRPr lang="en-KR" dirty="0"/>
          </a:p>
          <a:p>
            <a:r>
              <a:rPr lang="en-US" dirty="0"/>
              <a:t>Mathematics for Machine &amp; Deep Learning</a:t>
            </a:r>
          </a:p>
          <a:p>
            <a:endParaRPr lang="en-US" dirty="0"/>
          </a:p>
          <a:p>
            <a:r>
              <a:rPr lang="en-US" dirty="0"/>
              <a:t>Hands on TensorFlow &amp; </a:t>
            </a:r>
            <a:r>
              <a:rPr lang="en-US" dirty="0" err="1"/>
              <a:t>TensorBoard</a:t>
            </a:r>
            <a:endParaRPr lang="en-US" dirty="0"/>
          </a:p>
          <a:p>
            <a:endParaRPr lang="en-US" dirty="0"/>
          </a:p>
          <a:p>
            <a:r>
              <a:rPr lang="en-US" dirty="0"/>
              <a:t>TensorFlow MLP implementation with MNIST </a:t>
            </a:r>
            <a:r>
              <a:rPr lang="en-US" dirty="0" err="1"/>
              <a:t>DataSample</a:t>
            </a:r>
            <a:endParaRPr lang="en-US" dirty="0"/>
          </a:p>
          <a:p>
            <a:endParaRPr lang="en-US" dirty="0"/>
          </a:p>
          <a:p>
            <a:r>
              <a:rPr lang="en-KR" b="1" dirty="0">
                <a:solidFill>
                  <a:srgbClr val="C00000"/>
                </a:solidFill>
              </a:rPr>
              <a:t>Q &amp; A</a:t>
            </a:r>
            <a:endParaRPr lang="en-US" b="1" dirty="0">
              <a:solidFill>
                <a:srgbClr val="C00000"/>
              </a:solidFill>
            </a:endParaRPr>
          </a:p>
        </p:txBody>
      </p:sp>
    </p:spTree>
    <p:extLst>
      <p:ext uri="{BB962C8B-B14F-4D97-AF65-F5344CB8AC3E}">
        <p14:creationId xmlns:p14="http://schemas.microsoft.com/office/powerpoint/2010/main" val="298034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D3C70-C34A-BD48-87A4-272DD3C5D761}"/>
              </a:ext>
            </a:extLst>
          </p:cNvPr>
          <p:cNvPicPr>
            <a:picLocks noChangeAspect="1"/>
          </p:cNvPicPr>
          <p:nvPr/>
        </p:nvPicPr>
        <p:blipFill>
          <a:blip r:embed="rId3"/>
          <a:stretch>
            <a:fillRect/>
          </a:stretch>
        </p:blipFill>
        <p:spPr>
          <a:xfrm>
            <a:off x="0" y="0"/>
            <a:ext cx="12192000" cy="639410"/>
          </a:xfrm>
          <a:prstGeom prst="rect">
            <a:avLst/>
          </a:prstGeom>
        </p:spPr>
      </p:pic>
      <p:sp>
        <p:nvSpPr>
          <p:cNvPr id="6" name="TextBox 5">
            <a:extLst>
              <a:ext uri="{FF2B5EF4-FFF2-40B4-BE49-F238E27FC236}">
                <a16:creationId xmlns:a16="http://schemas.microsoft.com/office/drawing/2014/main" id="{A612D524-AF2E-DC48-820A-FED43DCB0952}"/>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12" name="Picture 11" descr="A close up of a map&#10;&#10;Description automatically generated">
            <a:extLst>
              <a:ext uri="{FF2B5EF4-FFF2-40B4-BE49-F238E27FC236}">
                <a16:creationId xmlns:a16="http://schemas.microsoft.com/office/drawing/2014/main" id="{57ED427C-12CA-424F-8492-9B07F7E02A17}"/>
              </a:ext>
            </a:extLst>
          </p:cNvPr>
          <p:cNvPicPr>
            <a:picLocks noChangeAspect="1"/>
          </p:cNvPicPr>
          <p:nvPr/>
        </p:nvPicPr>
        <p:blipFill>
          <a:blip r:embed="rId4"/>
          <a:stretch>
            <a:fillRect/>
          </a:stretch>
        </p:blipFill>
        <p:spPr>
          <a:xfrm>
            <a:off x="386316" y="639410"/>
            <a:ext cx="11419367" cy="570968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804FF66F-60DE-A341-9AF7-A376804EAAC8}"/>
              </a:ext>
            </a:extLst>
          </p:cNvPr>
          <p:cNvPicPr>
            <a:picLocks noChangeAspect="1"/>
          </p:cNvPicPr>
          <p:nvPr/>
        </p:nvPicPr>
        <p:blipFill>
          <a:blip r:embed="rId5"/>
          <a:stretch>
            <a:fillRect/>
          </a:stretch>
        </p:blipFill>
        <p:spPr>
          <a:xfrm>
            <a:off x="0" y="6111750"/>
            <a:ext cx="2946400" cy="746250"/>
          </a:xfrm>
          <a:prstGeom prst="rect">
            <a:avLst/>
          </a:prstGeom>
        </p:spPr>
      </p:pic>
    </p:spTree>
    <p:extLst>
      <p:ext uri="{BB962C8B-B14F-4D97-AF65-F5344CB8AC3E}">
        <p14:creationId xmlns:p14="http://schemas.microsoft.com/office/powerpoint/2010/main" val="210610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EE5058-47A0-4540-910F-25F264579469}"/>
              </a:ext>
            </a:extLst>
          </p:cNvPr>
          <p:cNvPicPr>
            <a:picLocks noChangeAspect="1"/>
          </p:cNvPicPr>
          <p:nvPr/>
        </p:nvPicPr>
        <p:blipFill>
          <a:blip r:embed="rId2"/>
          <a:stretch>
            <a:fillRect/>
          </a:stretch>
        </p:blipFill>
        <p:spPr>
          <a:xfrm>
            <a:off x="0" y="0"/>
            <a:ext cx="12192000" cy="639410"/>
          </a:xfrm>
          <a:prstGeom prst="rect">
            <a:avLst/>
          </a:prstGeom>
        </p:spPr>
      </p:pic>
      <p:sp>
        <p:nvSpPr>
          <p:cNvPr id="6" name="TextBox 5">
            <a:extLst>
              <a:ext uri="{FF2B5EF4-FFF2-40B4-BE49-F238E27FC236}">
                <a16:creationId xmlns:a16="http://schemas.microsoft.com/office/drawing/2014/main" id="{9BAD6980-581A-464C-A888-2D68A9C81E17}"/>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7" name="Picture 6" descr="A picture containing drawing&#10;&#10;Description automatically generated">
            <a:extLst>
              <a:ext uri="{FF2B5EF4-FFF2-40B4-BE49-F238E27FC236}">
                <a16:creationId xmlns:a16="http://schemas.microsoft.com/office/drawing/2014/main" id="{886855B7-E60E-EB4A-A9A3-578DAA7DC7C6}"/>
              </a:ext>
            </a:extLst>
          </p:cNvPr>
          <p:cNvPicPr>
            <a:picLocks noChangeAspect="1"/>
          </p:cNvPicPr>
          <p:nvPr/>
        </p:nvPicPr>
        <p:blipFill>
          <a:blip r:embed="rId3"/>
          <a:stretch>
            <a:fillRect/>
          </a:stretch>
        </p:blipFill>
        <p:spPr>
          <a:xfrm>
            <a:off x="0" y="6111750"/>
            <a:ext cx="2946400" cy="746250"/>
          </a:xfrm>
          <a:prstGeom prst="rect">
            <a:avLst/>
          </a:prstGeom>
        </p:spPr>
      </p:pic>
      <p:pic>
        <p:nvPicPr>
          <p:cNvPr id="9" name="Picture 8">
            <a:extLst>
              <a:ext uri="{FF2B5EF4-FFF2-40B4-BE49-F238E27FC236}">
                <a16:creationId xmlns:a16="http://schemas.microsoft.com/office/drawing/2014/main" id="{EA6CD1BD-11F7-784B-AA8A-CE7370714AD4}"/>
              </a:ext>
            </a:extLst>
          </p:cNvPr>
          <p:cNvPicPr>
            <a:picLocks noChangeAspect="1"/>
          </p:cNvPicPr>
          <p:nvPr/>
        </p:nvPicPr>
        <p:blipFill>
          <a:blip r:embed="rId4"/>
          <a:stretch>
            <a:fillRect/>
          </a:stretch>
        </p:blipFill>
        <p:spPr>
          <a:xfrm>
            <a:off x="854927" y="747607"/>
            <a:ext cx="10482146" cy="5364143"/>
          </a:xfrm>
          <a:prstGeom prst="rect">
            <a:avLst/>
          </a:prstGeom>
        </p:spPr>
      </p:pic>
    </p:spTree>
    <p:extLst>
      <p:ext uri="{BB962C8B-B14F-4D97-AF65-F5344CB8AC3E}">
        <p14:creationId xmlns:p14="http://schemas.microsoft.com/office/powerpoint/2010/main" val="32682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1AC54C-8D93-0E41-AE49-9660B220C8A0}"/>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E1E8975D-83BE-5843-AC63-F27239F7E196}"/>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8" name="Picture 7" descr="A close up of a map&#10;&#10;Description automatically generated">
            <a:extLst>
              <a:ext uri="{FF2B5EF4-FFF2-40B4-BE49-F238E27FC236}">
                <a16:creationId xmlns:a16="http://schemas.microsoft.com/office/drawing/2014/main" id="{B046B050-B719-5A42-80F5-80A4BD649A8A}"/>
              </a:ext>
            </a:extLst>
          </p:cNvPr>
          <p:cNvPicPr>
            <a:picLocks noChangeAspect="1"/>
          </p:cNvPicPr>
          <p:nvPr/>
        </p:nvPicPr>
        <p:blipFill>
          <a:blip r:embed="rId3"/>
          <a:stretch>
            <a:fillRect/>
          </a:stretch>
        </p:blipFill>
        <p:spPr>
          <a:xfrm>
            <a:off x="0" y="668830"/>
            <a:ext cx="12192000" cy="5413499"/>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C2A2E8B-BFDC-6B46-A20E-FBEAC4714240}"/>
              </a:ext>
            </a:extLst>
          </p:cNvPr>
          <p:cNvPicPr>
            <a:picLocks noChangeAspect="1"/>
          </p:cNvPicPr>
          <p:nvPr/>
        </p:nvPicPr>
        <p:blipFill>
          <a:blip r:embed="rId4"/>
          <a:stretch>
            <a:fillRect/>
          </a:stretch>
        </p:blipFill>
        <p:spPr>
          <a:xfrm>
            <a:off x="0" y="6111750"/>
            <a:ext cx="2946400" cy="746250"/>
          </a:xfrm>
          <a:prstGeom prst="rect">
            <a:avLst/>
          </a:prstGeom>
        </p:spPr>
      </p:pic>
    </p:spTree>
    <p:extLst>
      <p:ext uri="{BB962C8B-B14F-4D97-AF65-F5344CB8AC3E}">
        <p14:creationId xmlns:p14="http://schemas.microsoft.com/office/powerpoint/2010/main" val="294101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857594-B656-CB4A-A682-318DBD0BCB92}"/>
              </a:ext>
            </a:extLst>
          </p:cNvPr>
          <p:cNvPicPr>
            <a:picLocks noChangeAspect="1"/>
          </p:cNvPicPr>
          <p:nvPr/>
        </p:nvPicPr>
        <p:blipFill>
          <a:blip r:embed="rId3"/>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3FCAD276-552D-9E4C-9615-7B0BF20F7F90}"/>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8" name="Picture 7" descr="A screenshot of a cell phone&#10;&#10;Description automatically generated">
            <a:extLst>
              <a:ext uri="{FF2B5EF4-FFF2-40B4-BE49-F238E27FC236}">
                <a16:creationId xmlns:a16="http://schemas.microsoft.com/office/drawing/2014/main" id="{2A69D342-9B22-2E41-9618-C2ED2DD45228}"/>
              </a:ext>
            </a:extLst>
          </p:cNvPr>
          <p:cNvPicPr>
            <a:picLocks noChangeAspect="1"/>
          </p:cNvPicPr>
          <p:nvPr/>
        </p:nvPicPr>
        <p:blipFill>
          <a:blip r:embed="rId4"/>
          <a:stretch>
            <a:fillRect/>
          </a:stretch>
        </p:blipFill>
        <p:spPr>
          <a:xfrm>
            <a:off x="-1" y="659870"/>
            <a:ext cx="12192000" cy="553826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24786EA-000E-6E4A-BB36-189EA7807A89}"/>
              </a:ext>
            </a:extLst>
          </p:cNvPr>
          <p:cNvPicPr>
            <a:picLocks noChangeAspect="1"/>
          </p:cNvPicPr>
          <p:nvPr/>
        </p:nvPicPr>
        <p:blipFill>
          <a:blip r:embed="rId5"/>
          <a:stretch>
            <a:fillRect/>
          </a:stretch>
        </p:blipFill>
        <p:spPr>
          <a:xfrm>
            <a:off x="0" y="6111750"/>
            <a:ext cx="2946400" cy="746250"/>
          </a:xfrm>
          <a:prstGeom prst="rect">
            <a:avLst/>
          </a:prstGeom>
        </p:spPr>
      </p:pic>
    </p:spTree>
    <p:extLst>
      <p:ext uri="{BB962C8B-B14F-4D97-AF65-F5344CB8AC3E}">
        <p14:creationId xmlns:p14="http://schemas.microsoft.com/office/powerpoint/2010/main" val="251837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DEDBC-91ED-304A-8352-C7864EC7DB69}"/>
              </a:ext>
            </a:extLst>
          </p:cNvPr>
          <p:cNvPicPr>
            <a:picLocks noChangeAspect="1"/>
          </p:cNvPicPr>
          <p:nvPr/>
        </p:nvPicPr>
        <p:blipFill>
          <a:blip r:embed="rId2"/>
          <a:stretch>
            <a:fillRect/>
          </a:stretch>
        </p:blipFill>
        <p:spPr>
          <a:xfrm>
            <a:off x="0" y="0"/>
            <a:ext cx="12192000" cy="639410"/>
          </a:xfrm>
          <a:prstGeom prst="rect">
            <a:avLst/>
          </a:prstGeom>
        </p:spPr>
      </p:pic>
      <p:sp>
        <p:nvSpPr>
          <p:cNvPr id="5" name="TextBox 4">
            <a:extLst>
              <a:ext uri="{FF2B5EF4-FFF2-40B4-BE49-F238E27FC236}">
                <a16:creationId xmlns:a16="http://schemas.microsoft.com/office/drawing/2014/main" id="{B4A9346A-35E7-6B4C-828E-F66D4AE00385}"/>
              </a:ext>
            </a:extLst>
          </p:cNvPr>
          <p:cNvSpPr txBox="1"/>
          <p:nvPr/>
        </p:nvSpPr>
        <p:spPr>
          <a:xfrm>
            <a:off x="-1" y="-4207"/>
            <a:ext cx="5600701" cy="584775"/>
          </a:xfrm>
          <a:prstGeom prst="rect">
            <a:avLst/>
          </a:prstGeom>
          <a:noFill/>
        </p:spPr>
        <p:txBody>
          <a:bodyPr wrap="square" rtlCol="0">
            <a:spAutoFit/>
          </a:bodyPr>
          <a:lstStyle/>
          <a:p>
            <a:r>
              <a:rPr lang="en-KR" sz="3200" b="1" dirty="0">
                <a:solidFill>
                  <a:schemeClr val="bg1"/>
                </a:solidFill>
              </a:rPr>
              <a:t>Why Deep Learning</a:t>
            </a:r>
          </a:p>
        </p:txBody>
      </p:sp>
      <p:pic>
        <p:nvPicPr>
          <p:cNvPr id="6" name="Picture 5" descr="A picture containing drawing&#10;&#10;Description automatically generated">
            <a:extLst>
              <a:ext uri="{FF2B5EF4-FFF2-40B4-BE49-F238E27FC236}">
                <a16:creationId xmlns:a16="http://schemas.microsoft.com/office/drawing/2014/main" id="{1CCDF33F-0F2F-8C4C-8521-6A6A3A2294E3}"/>
              </a:ext>
            </a:extLst>
          </p:cNvPr>
          <p:cNvPicPr>
            <a:picLocks noChangeAspect="1"/>
          </p:cNvPicPr>
          <p:nvPr/>
        </p:nvPicPr>
        <p:blipFill>
          <a:blip r:embed="rId3"/>
          <a:stretch>
            <a:fillRect/>
          </a:stretch>
        </p:blipFill>
        <p:spPr>
          <a:xfrm>
            <a:off x="0" y="6111750"/>
            <a:ext cx="2946400" cy="746250"/>
          </a:xfrm>
          <a:prstGeom prst="rect">
            <a:avLst/>
          </a:prstGeom>
        </p:spPr>
      </p:pic>
      <p:pic>
        <p:nvPicPr>
          <p:cNvPr id="8" name="Picture 7" descr="A close up of a logo&#10;&#10;Description automatically generated">
            <a:extLst>
              <a:ext uri="{FF2B5EF4-FFF2-40B4-BE49-F238E27FC236}">
                <a16:creationId xmlns:a16="http://schemas.microsoft.com/office/drawing/2014/main" id="{85F5BF1F-57F1-C94F-B51D-B8DC2FFCF8A5}"/>
              </a:ext>
            </a:extLst>
          </p:cNvPr>
          <p:cNvPicPr>
            <a:picLocks noChangeAspect="1"/>
          </p:cNvPicPr>
          <p:nvPr/>
        </p:nvPicPr>
        <p:blipFill>
          <a:blip r:embed="rId4"/>
          <a:stretch>
            <a:fillRect/>
          </a:stretch>
        </p:blipFill>
        <p:spPr>
          <a:xfrm>
            <a:off x="238664" y="1110576"/>
            <a:ext cx="11714671" cy="4636847"/>
          </a:xfrm>
          <a:prstGeom prst="rect">
            <a:avLst/>
          </a:prstGeom>
        </p:spPr>
      </p:pic>
    </p:spTree>
    <p:extLst>
      <p:ext uri="{BB962C8B-B14F-4D97-AF65-F5344CB8AC3E}">
        <p14:creationId xmlns:p14="http://schemas.microsoft.com/office/powerpoint/2010/main" val="1721397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1375</Words>
  <Application>Microsoft Macintosh PowerPoint</Application>
  <PresentationFormat>Widescreen</PresentationFormat>
  <Paragraphs>184</Paragraphs>
  <Slides>48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ArialMT</vt:lpstr>
      <vt:lpstr>Arial</vt:lpstr>
      <vt:lpstr>Calibri</vt:lpstr>
      <vt:lpstr>Calibri Light</vt:lpstr>
      <vt:lpstr>Roboto</vt:lpstr>
      <vt:lpstr>STIXGeneral</vt:lpstr>
      <vt:lpstr>STIXGeneral-Italic</vt:lpstr>
      <vt:lpstr>STIXGeneral-Regular</vt:lpstr>
      <vt:lpstr>Office Theme</vt:lpstr>
      <vt:lpstr>Dive in Computer Vision Tensor 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 in Computer Vision Tensor Flow </dc:title>
  <dc:creator>kimkyungtae</dc:creator>
  <cp:lastModifiedBy>kimkyungtae</cp:lastModifiedBy>
  <cp:revision>35</cp:revision>
  <dcterms:created xsi:type="dcterms:W3CDTF">2020-09-14T01:15:53Z</dcterms:created>
  <dcterms:modified xsi:type="dcterms:W3CDTF">2021-08-23T07:06:31Z</dcterms:modified>
</cp:coreProperties>
</file>